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42" d="100"/>
          <a:sy n="42" d="100"/>
        </p:scale>
        <p:origin x="89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Resumen clase </a:t>
            </a:r>
            <a:r>
              <a:rPr lang="es-PE" dirty="0" smtClean="0"/>
              <a:t>6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err="1" smtClean="0"/>
              <a:t>Metodo</a:t>
            </a:r>
            <a:r>
              <a:rPr lang="es-PE" dirty="0" smtClean="0"/>
              <a:t> de Búsqueda Informados</a:t>
            </a:r>
            <a:r>
              <a:rPr lang="es-PE" dirty="0" smtClean="0"/>
              <a:t>	INTELIGENCIA ARTIFICIAL 2018-1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6767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Semana </a:t>
            </a:r>
            <a:r>
              <a:rPr lang="es-PE" dirty="0" smtClean="0"/>
              <a:t>6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261782"/>
          </a:xfrm>
        </p:spPr>
        <p:txBody>
          <a:bodyPr/>
          <a:lstStyle/>
          <a:p>
            <a:r>
              <a:rPr lang="es-PE" dirty="0"/>
              <a:t>La función evaluadora, métodos que usan información adicional: primero el mejor, ascenso a la colina, A*, ramificación y acotación.</a:t>
            </a:r>
          </a:p>
        </p:txBody>
      </p:sp>
    </p:spTree>
    <p:extLst>
      <p:ext uri="{BB962C8B-B14F-4D97-AF65-F5344CB8AC3E}">
        <p14:creationId xmlns:p14="http://schemas.microsoft.com/office/powerpoint/2010/main" val="306514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536" y="652388"/>
            <a:ext cx="9404723" cy="1400530"/>
          </a:xfrm>
        </p:spPr>
        <p:txBody>
          <a:bodyPr/>
          <a:lstStyle/>
          <a:p>
            <a:r>
              <a:rPr lang="es-PE" dirty="0" smtClean="0"/>
              <a:t>Búsqueda informada</a:t>
            </a:r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1303020" y="4284444"/>
            <a:ext cx="356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Tipos:</a:t>
            </a:r>
            <a:r>
              <a:rPr lang="es-P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Subiendo la Colina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Primero el Mejor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A*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Ramificación y Poda</a:t>
            </a:r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937260" y="2052918"/>
            <a:ext cx="4914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Son procedimientos sistemáticos de búsqueda que usan información asociada de los estados para decidir el mejor camino en el proceso de la búsqueda en si, considerando la función evaluadora.</a:t>
            </a:r>
            <a:endParaRPr lang="es-PE" dirty="0"/>
          </a:p>
        </p:txBody>
      </p:sp>
      <p:pic>
        <p:nvPicPr>
          <p:cNvPr id="3" name="Picture 2" descr="Resultado de imagen para busqueda inform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1485046"/>
            <a:ext cx="42862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8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Método </a:t>
            </a:r>
            <a:r>
              <a:rPr lang="es-PE" dirty="0" smtClean="0"/>
              <a:t>Subiendo a la Colina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625" y="2029975"/>
            <a:ext cx="7728215" cy="31363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Semejante a la búsqueda en profundidad, diferenciándose de esta en los nodos sucesores.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Los nodos sucesores </a:t>
            </a:r>
            <a:r>
              <a:rPr lang="es-ES" altLang="es-PE" dirty="0" smtClean="0"/>
              <a:t>son ordenados de mejor al peor de acuerdo a su valor en función mérito antes de adicionarse a una lista para ser escogidos.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Se basa en la elección del “mejor” nodo sucesor, en función a su mérito.</a:t>
            </a:r>
            <a:endParaRPr lang="es-ES" altLang="es-PE" dirty="0"/>
          </a:p>
          <a:p>
            <a:pPr algn="just">
              <a:buFont typeface="Wingdings" panose="05000000000000000000" pitchFamily="2" charset="2"/>
              <a:buNone/>
            </a:pPr>
            <a:endParaRPr lang="es-ES" altLang="es-PE" dirty="0"/>
          </a:p>
        </p:txBody>
      </p:sp>
      <p:pic>
        <p:nvPicPr>
          <p:cNvPr id="2050" name="Picture 2" descr="Resultado de imagen para mÃ©todo subiendo a la col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r="27671"/>
          <a:stretch/>
        </p:blipFill>
        <p:spPr bwMode="auto">
          <a:xfrm>
            <a:off x="8210604" y="1463993"/>
            <a:ext cx="3680460" cy="49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39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Método </a:t>
            </a:r>
            <a:r>
              <a:rPr lang="es-PE" dirty="0" smtClean="0"/>
              <a:t>Primero el mejor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625" y="2029975"/>
            <a:ext cx="5739395" cy="41650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En este método de búsqueda, el criterio para seleccionar usado es dado por el nodo que presenta “mejor” (mayor o menor) de acuerdo al mérito.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Los nodos sucesores pueden ser registrados al final, similar al registro de nodos por el método por profundidad.</a:t>
            </a:r>
            <a:endParaRPr lang="es-ES" altLang="es-PE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Eficiente para resolver problemas de optimización a coste de mayor operaciones.</a:t>
            </a:r>
            <a:endParaRPr lang="es-ES" altLang="es-PE" dirty="0"/>
          </a:p>
          <a:p>
            <a:pPr algn="just">
              <a:buFont typeface="Wingdings" panose="05000000000000000000" pitchFamily="2" charset="2"/>
              <a:buNone/>
            </a:pPr>
            <a:endParaRPr lang="es-ES" altLang="es-PE" dirty="0"/>
          </a:p>
        </p:txBody>
      </p:sp>
      <p:pic>
        <p:nvPicPr>
          <p:cNvPr id="3078" name="Picture 6" descr="Resultado de imagen para mÃ©todo primero el mej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54" y="1853248"/>
            <a:ext cx="5559425" cy="40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0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Método </a:t>
            </a:r>
            <a:r>
              <a:rPr lang="es-PE" dirty="0" smtClean="0"/>
              <a:t>A* (</a:t>
            </a:r>
            <a:r>
              <a:rPr lang="es-PE" dirty="0" err="1" smtClean="0"/>
              <a:t>Astar</a:t>
            </a:r>
            <a:r>
              <a:rPr lang="es-PE" dirty="0" smtClean="0"/>
              <a:t> </a:t>
            </a:r>
            <a:r>
              <a:rPr lang="es-PE" dirty="0" err="1" smtClean="0"/>
              <a:t>Method</a:t>
            </a:r>
            <a:r>
              <a:rPr lang="es-PE" dirty="0" smtClean="0"/>
              <a:t>)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1937046"/>
            <a:ext cx="5739395" cy="41650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Similar al método “primero el mejor”, a diferencia del uso de una función de evaluación heur</a:t>
            </a:r>
            <a:r>
              <a:rPr lang="es-ES" altLang="es-PE" dirty="0" smtClean="0"/>
              <a:t>ística.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Con dicho método etiquetará los nodos de la red para determinar la probabilidad de pertenencia al camino solución.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Usa la ecuación: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F(n)=g(n) + h(n)</a:t>
            </a:r>
          </a:p>
          <a:p>
            <a:pPr marL="914400" lvl="2" indent="0" algn="just">
              <a:buNone/>
            </a:pPr>
            <a:r>
              <a:rPr lang="es-ES" altLang="es-PE" dirty="0" smtClean="0"/>
              <a:t>Dónde g(n): Distancia del camino desde nodo origen</a:t>
            </a:r>
            <a:r>
              <a:rPr lang="es-ES" altLang="es-PE" dirty="0" smtClean="0"/>
              <a:t> s al n.</a:t>
            </a:r>
          </a:p>
          <a:p>
            <a:pPr marL="914400" lvl="2" indent="0" algn="just">
              <a:buNone/>
            </a:pPr>
            <a:r>
              <a:rPr lang="es-ES" altLang="es-PE" dirty="0" smtClean="0"/>
              <a:t>Dónde h(n): Distancia estimada del nodo n hasta el nodo destino t.</a:t>
            </a:r>
            <a:endParaRPr lang="es-ES" altLang="es-PE" dirty="0"/>
          </a:p>
          <a:p>
            <a:pPr algn="just">
              <a:buFont typeface="Wingdings" panose="05000000000000000000" pitchFamily="2" charset="2"/>
              <a:buNone/>
            </a:pPr>
            <a:endParaRPr lang="es-ES" altLang="es-PE" dirty="0"/>
          </a:p>
        </p:txBody>
      </p:sp>
      <p:pic>
        <p:nvPicPr>
          <p:cNvPr id="4098" name="Picture 2" descr="Resultado de imagen para algoritmo a*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b="6186"/>
          <a:stretch/>
        </p:blipFill>
        <p:spPr bwMode="auto">
          <a:xfrm>
            <a:off x="7265035" y="1485900"/>
            <a:ext cx="4073525" cy="47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0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Método </a:t>
            </a:r>
            <a:r>
              <a:rPr lang="es-PE" dirty="0" smtClean="0"/>
              <a:t>De Ramificación y Poda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1937046"/>
            <a:ext cx="5739395" cy="41650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Similar al método de corte, a diferencia del uso de la estrategia “Divide y Vencerás”.</a:t>
            </a:r>
            <a:endParaRPr lang="es-ES" altLang="es-PE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Divide la región factible tal que la solución óptima no entera no se incluya en la nueva región.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Consta, como se mencionó antes, en dividir el problema en sub problemas hasta demostrar que ningún sub problema tiene solución optima mejor a una entera calculable.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s-PE" dirty="0" smtClean="0"/>
              <a:t>Variante del </a:t>
            </a:r>
            <a:r>
              <a:rPr lang="es-ES" altLang="es-PE" dirty="0" err="1" smtClean="0"/>
              <a:t>Backtracking</a:t>
            </a:r>
            <a:r>
              <a:rPr lang="es-ES" altLang="es-PE" dirty="0" smtClean="0"/>
              <a:t> mejorado.</a:t>
            </a:r>
            <a:endParaRPr lang="es-ES" altLang="es-PE" dirty="0"/>
          </a:p>
          <a:p>
            <a:pPr algn="just">
              <a:buFont typeface="Wingdings" panose="05000000000000000000" pitchFamily="2" charset="2"/>
              <a:buNone/>
            </a:pPr>
            <a:endParaRPr lang="es-ES" altLang="es-PE" dirty="0"/>
          </a:p>
        </p:txBody>
      </p:sp>
      <p:pic>
        <p:nvPicPr>
          <p:cNvPr id="5122" name="Picture 2" descr="Resultado de imagen para metodo de ramificacion y acotamiento 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06" y="2309186"/>
            <a:ext cx="5455974" cy="34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4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371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Resumen clase 6</vt:lpstr>
      <vt:lpstr>Semana 6</vt:lpstr>
      <vt:lpstr>Búsqueda informada</vt:lpstr>
      <vt:lpstr>Método Subiendo a la Colina</vt:lpstr>
      <vt:lpstr>Método Primero el mejor</vt:lpstr>
      <vt:lpstr>Método A* (Astar Method)</vt:lpstr>
      <vt:lpstr>Método De Ramificación y Poda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clase 2</dc:title>
  <dc:creator>Miguel Ángel Llallihuamán Calderón</dc:creator>
  <cp:lastModifiedBy>Miguel Ángel Llallihuamán Calderón</cp:lastModifiedBy>
  <cp:revision>9</cp:revision>
  <dcterms:created xsi:type="dcterms:W3CDTF">2018-04-23T04:12:31Z</dcterms:created>
  <dcterms:modified xsi:type="dcterms:W3CDTF">2018-04-23T05:49:03Z</dcterms:modified>
</cp:coreProperties>
</file>