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6" d="100"/>
          <a:sy n="66" d="100"/>
        </p:scale>
        <p:origin x="37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A423BF71-38B7-8642-BFCE-EDAE9BD0CBAF}" type="datetimeFigureOut">
              <a:rPr lang="en-US" dirty="0"/>
              <a:t>4/9/2018</a:t>
            </a:fld>
            <a:endParaRPr lang="en-US" dirty="0"/>
          </a:p>
        </p:txBody>
      </p:sp>
      <p:sp>
        <p:nvSpPr>
          <p:cNvPr id="5" name="Footer Placeholder 4"/>
          <p:cNvSpPr>
            <a:spLocks noGrp="1"/>
          </p:cNvSpPr>
          <p:nvPr>
            <p:ph type="ftr" sz="quarter" idx="11"/>
          </p:nvPr>
        </p:nvSpPr>
        <p:spPr>
          <a:xfrm>
            <a:off x="2493105" y="329307"/>
            <a:ext cx="4897310"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‹Nº›</a:t>
            </a:fld>
            <a:endParaRPr lang="en-US" dirty="0"/>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73B025CB-9D18-264E-A945-2D020344C9DA}" type="datetimeFigureOut">
              <a:rPr lang="en-US" dirty="0"/>
              <a:t>4/9/2018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07EFB6C-7E96-8F41-8872-189CA1C59F84}" type="datetimeFigureOut">
              <a:rPr lang="en-US" dirty="0"/>
              <a:t>4/9/2018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981CDE-9BE7-C544-8ACB-7077DFC4270F}" type="datetimeFigureOut">
              <a:rPr lang="en-US" dirty="0"/>
              <a:t>4/9/2018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55BA285-9698-1B45-8319-D90A8C63F150}" type="datetimeFigureOut">
              <a:rPr lang="en-US" dirty="0"/>
              <a:t>4/9/2018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0A86CD42-43FF-B740-998F-DCC3802C4CE3}" type="datetimeFigureOut">
              <a:rPr lang="en-US" dirty="0"/>
              <a:t>4/9/2018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1534695" y="2824269"/>
            <a:ext cx="4608576" cy="264445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6454792" y="2821491"/>
            <a:ext cx="4608576" cy="263737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CEA0FFBD-2EE4-8547-BBAE-A1AC91C8D77E}" type="datetimeFigureOut">
              <a:rPr lang="en-US" dirty="0"/>
              <a:t>4/9/2018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55A2352-D7AC-F242-9256-A4477BCBF354}" type="datetimeFigureOut">
              <a:rPr lang="en-US" dirty="0"/>
              <a:t>4/9/2018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FCFC6A-9AE6-404D-9FDD-168B477B9C90}" type="datetimeFigureOut">
              <a:rPr lang="en-US" dirty="0"/>
              <a:t>4/9/2018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61CFCDFD-B4CF-A241-8D71-E814B10BEAF4}" type="datetimeFigureOut">
              <a:rPr lang="en-US" dirty="0"/>
              <a:t>4/9/2018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26A7B589-FD4B-7E46-869A-CBADC5FC564E}" type="datetimeFigureOut">
              <a:rPr lang="en-US" dirty="0"/>
              <a:t>4/9/2018</a:t>
            </a:fld>
            <a:endParaRPr lang="en-US" dirty="0"/>
          </a:p>
        </p:txBody>
      </p:sp>
      <p:sp>
        <p:nvSpPr>
          <p:cNvPr id="6" name="Footer Placeholder 5"/>
          <p:cNvSpPr>
            <a:spLocks noGrp="1"/>
          </p:cNvSpPr>
          <p:nvPr>
            <p:ph type="ftr" sz="quarter" idx="11"/>
          </p:nvPr>
        </p:nvSpPr>
        <p:spPr>
          <a:xfrm>
            <a:off x="1534910" y="318640"/>
            <a:ext cx="5453475"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CD8A92E-5FF9-8143-81B3-CCB531513398}" type="datetimeFigureOut">
              <a:rPr lang="en-US" dirty="0"/>
              <a:t>4/9/2018</a:t>
            </a:fld>
            <a:endParaRPr lang="en-US" dirty="0"/>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‹Nº›</a:t>
            </a:fld>
            <a:endParaRPr lang="en-US" dirty="0"/>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419" dirty="0" smtClean="0"/>
              <a:t>METODOS DE BUSQUEDA CIEGA</a:t>
            </a:r>
            <a:endParaRPr lang="es-419" dirty="0"/>
          </a:p>
        </p:txBody>
      </p:sp>
      <p:sp>
        <p:nvSpPr>
          <p:cNvPr id="3" name="Subtítulo 2"/>
          <p:cNvSpPr>
            <a:spLocks noGrp="1"/>
          </p:cNvSpPr>
          <p:nvPr>
            <p:ph type="subTitle" idx="1"/>
          </p:nvPr>
        </p:nvSpPr>
        <p:spPr/>
        <p:txBody>
          <a:bodyPr/>
          <a:lstStyle/>
          <a:p>
            <a:r>
              <a:rPr lang="es-419" dirty="0" smtClean="0"/>
              <a:t>Inteligencia </a:t>
            </a:r>
            <a:r>
              <a:rPr lang="es-419" dirty="0" smtClean="0"/>
              <a:t>artificial – clase 5</a:t>
            </a:r>
            <a:endParaRPr lang="es-419" dirty="0"/>
          </a:p>
        </p:txBody>
      </p:sp>
    </p:spTree>
    <p:extLst>
      <p:ext uri="{BB962C8B-B14F-4D97-AF65-F5344CB8AC3E}">
        <p14:creationId xmlns:p14="http://schemas.microsoft.com/office/powerpoint/2010/main" val="1350384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419" dirty="0" smtClean="0"/>
              <a:t>El problema de búsqueda en un espacio de estado como grafo</a:t>
            </a:r>
            <a:endParaRPr lang="es-419" dirty="0"/>
          </a:p>
        </p:txBody>
      </p:sp>
      <p:sp>
        <p:nvSpPr>
          <p:cNvPr id="3" name="Marcador de contenido 2"/>
          <p:cNvSpPr>
            <a:spLocks noGrp="1"/>
          </p:cNvSpPr>
          <p:nvPr>
            <p:ph idx="1"/>
          </p:nvPr>
        </p:nvSpPr>
        <p:spPr>
          <a:xfrm>
            <a:off x="1534696" y="2015732"/>
            <a:ext cx="7559428" cy="3450613"/>
          </a:xfrm>
        </p:spPr>
        <p:txBody>
          <a:bodyPr>
            <a:normAutofit/>
          </a:bodyPr>
          <a:lstStyle/>
          <a:p>
            <a:r>
              <a:rPr lang="es-419" sz="1800" dirty="0" smtClean="0"/>
              <a:t>Un problema se puede definir de la siguiente manera:</a:t>
            </a:r>
          </a:p>
          <a:p>
            <a:pPr lvl="1"/>
            <a:r>
              <a:rPr lang="es-419" sz="1600" dirty="0" smtClean="0"/>
              <a:t>El estado inicial</a:t>
            </a:r>
          </a:p>
          <a:p>
            <a:pPr lvl="1"/>
            <a:r>
              <a:rPr lang="es-419" sz="1600" dirty="0" smtClean="0"/>
              <a:t>Las posibles acciones</a:t>
            </a:r>
          </a:p>
          <a:p>
            <a:pPr lvl="1"/>
            <a:r>
              <a:rPr lang="es-419" sz="1600" dirty="0" smtClean="0"/>
              <a:t>El estado objetivo</a:t>
            </a:r>
          </a:p>
          <a:p>
            <a:pPr lvl="1"/>
            <a:r>
              <a:rPr lang="es-419" sz="1600" dirty="0" smtClean="0"/>
              <a:t>Una función de costo del camino</a:t>
            </a:r>
            <a:endParaRPr lang="es-419" sz="1600" dirty="0"/>
          </a:p>
          <a:p>
            <a:r>
              <a:rPr lang="es-419" sz="1800" dirty="0" smtClean="0"/>
              <a:t>Cuando el espacio de búsqueda es muy grande, un grafo explicito no alcanza para representarlo completamente, por ende necesitamos métodos para representar grandes espacios de búsqueda (mediante grafos implícitos).</a:t>
            </a:r>
          </a:p>
        </p:txBody>
      </p:sp>
      <p:pic>
        <p:nvPicPr>
          <p:cNvPr id="7" name="Imagen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35193" y="1787236"/>
            <a:ext cx="2266604" cy="2959331"/>
          </a:xfrm>
          <a:prstGeom prst="rect">
            <a:avLst/>
          </a:prstGeom>
        </p:spPr>
      </p:pic>
    </p:spTree>
    <p:extLst>
      <p:ext uri="{BB962C8B-B14F-4D97-AF65-F5344CB8AC3E}">
        <p14:creationId xmlns:p14="http://schemas.microsoft.com/office/powerpoint/2010/main" val="20755156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419" dirty="0" smtClean="0"/>
              <a:t>Búsqueda ciega e informada</a:t>
            </a:r>
            <a:endParaRPr lang="es-419" dirty="0"/>
          </a:p>
        </p:txBody>
      </p:sp>
      <p:sp>
        <p:nvSpPr>
          <p:cNvPr id="3" name="Marcador de contenido 2"/>
          <p:cNvSpPr>
            <a:spLocks noGrp="1"/>
          </p:cNvSpPr>
          <p:nvPr>
            <p:ph idx="1"/>
          </p:nvPr>
        </p:nvSpPr>
        <p:spPr>
          <a:xfrm>
            <a:off x="1534696" y="2015732"/>
            <a:ext cx="9520158" cy="3534836"/>
          </a:xfrm>
        </p:spPr>
        <p:txBody>
          <a:bodyPr/>
          <a:lstStyle/>
          <a:p>
            <a:pPr marL="0" indent="0">
              <a:buNone/>
            </a:pPr>
            <a:r>
              <a:rPr lang="es-419" sz="2400" dirty="0" smtClean="0"/>
              <a:t>Según lo anterior necesitamos métodos eficientes de búsqueda en esos grafos de gran tamaño:</a:t>
            </a:r>
          </a:p>
          <a:p>
            <a:pPr>
              <a:buFont typeface="Wingdings" panose="05000000000000000000" pitchFamily="2" charset="2"/>
              <a:buChar char="Ø"/>
            </a:pPr>
            <a:r>
              <a:rPr lang="es-419" sz="2400" dirty="0" smtClean="0"/>
              <a:t>Búsqueda Ciega</a:t>
            </a:r>
          </a:p>
          <a:p>
            <a:pPr>
              <a:buFont typeface="Wingdings" panose="05000000000000000000" pitchFamily="2" charset="2"/>
              <a:buChar char="Ø"/>
            </a:pPr>
            <a:r>
              <a:rPr lang="es-419" sz="2400" dirty="0" smtClean="0"/>
              <a:t>Búsqueda Informada</a:t>
            </a:r>
          </a:p>
          <a:p>
            <a:endParaRPr lang="es-419" dirty="0"/>
          </a:p>
        </p:txBody>
      </p:sp>
      <p:pic>
        <p:nvPicPr>
          <p:cNvPr id="7" name="Imagen 6"/>
          <p:cNvPicPr>
            <a:picLocks noChangeAspect="1"/>
          </p:cNvPicPr>
          <p:nvPr/>
        </p:nvPicPr>
        <p:blipFill>
          <a:blip r:embed="rId2"/>
          <a:stretch>
            <a:fillRect/>
          </a:stretch>
        </p:blipFill>
        <p:spPr>
          <a:xfrm>
            <a:off x="7523747" y="3107771"/>
            <a:ext cx="3384885" cy="2604775"/>
          </a:xfrm>
          <a:prstGeom prst="rect">
            <a:avLst/>
          </a:prstGeom>
        </p:spPr>
      </p:pic>
    </p:spTree>
    <p:extLst>
      <p:ext uri="{BB962C8B-B14F-4D97-AF65-F5344CB8AC3E}">
        <p14:creationId xmlns:p14="http://schemas.microsoft.com/office/powerpoint/2010/main" val="3186012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419" dirty="0" smtClean="0"/>
              <a:t>Método de Búsqueda Informada</a:t>
            </a:r>
            <a:endParaRPr lang="es-419" dirty="0"/>
          </a:p>
        </p:txBody>
      </p:sp>
      <p:sp>
        <p:nvSpPr>
          <p:cNvPr id="3" name="Marcador de contenido 2"/>
          <p:cNvSpPr>
            <a:spLocks noGrp="1"/>
          </p:cNvSpPr>
          <p:nvPr>
            <p:ph idx="1"/>
          </p:nvPr>
        </p:nvSpPr>
        <p:spPr/>
        <p:txBody>
          <a:bodyPr/>
          <a:lstStyle/>
          <a:p>
            <a:pPr marL="0" indent="0">
              <a:buNone/>
            </a:pPr>
            <a:r>
              <a:rPr lang="es-419" dirty="0" smtClean="0"/>
              <a:t>En este método se hace uso de una función evaluadora que sirve para evaluar la información que hay en los estados; esta información pueden ser sobre el beneficio, utilidad, lucro de cambiar de un estado a otro</a:t>
            </a:r>
          </a:p>
          <a:p>
            <a:r>
              <a:rPr lang="es-419" dirty="0" smtClean="0"/>
              <a:t>Se diferencias dos casos básicos en este método</a:t>
            </a:r>
          </a:p>
          <a:p>
            <a:pPr lvl="1">
              <a:buFont typeface="Wingdings" panose="05000000000000000000" pitchFamily="2" charset="2"/>
              <a:buChar char="Ø"/>
            </a:pPr>
            <a:r>
              <a:rPr lang="es-419" dirty="0" smtClean="0"/>
              <a:t>Información del conocimiento del problema</a:t>
            </a:r>
          </a:p>
          <a:p>
            <a:pPr lvl="1">
              <a:buFont typeface="Wingdings" panose="05000000000000000000" pitchFamily="2" charset="2"/>
              <a:buChar char="Ø"/>
            </a:pPr>
            <a:r>
              <a:rPr lang="es-419" dirty="0" smtClean="0"/>
              <a:t>Información especifica a parte del conocimiento del problema </a:t>
            </a:r>
            <a:endParaRPr lang="es-419"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39198" y="3266437"/>
            <a:ext cx="2722345" cy="1814897"/>
          </a:xfrm>
          <a:prstGeom prst="rect">
            <a:avLst/>
          </a:prstGeom>
        </p:spPr>
      </p:pic>
    </p:spTree>
    <p:extLst>
      <p:ext uri="{BB962C8B-B14F-4D97-AF65-F5344CB8AC3E}">
        <p14:creationId xmlns:p14="http://schemas.microsoft.com/office/powerpoint/2010/main" val="612886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419" dirty="0" smtClean="0"/>
              <a:t>Métodos de búsqueda ciega</a:t>
            </a:r>
            <a:endParaRPr lang="es-419" dirty="0"/>
          </a:p>
        </p:txBody>
      </p:sp>
      <p:sp>
        <p:nvSpPr>
          <p:cNvPr id="3" name="Marcador de contenido 2"/>
          <p:cNvSpPr>
            <a:spLocks noGrp="1"/>
          </p:cNvSpPr>
          <p:nvPr>
            <p:ph idx="1"/>
          </p:nvPr>
        </p:nvSpPr>
        <p:spPr/>
        <p:txBody>
          <a:bodyPr>
            <a:normAutofit/>
          </a:bodyPr>
          <a:lstStyle/>
          <a:p>
            <a:pPr marL="0" indent="0">
              <a:buNone/>
            </a:pPr>
            <a:r>
              <a:rPr lang="es-419" dirty="0" smtClean="0"/>
              <a:t>Estos son la búsqueda del estado objetivo sobre el árbol de estado. Se llaman ciegos porque, al contrario de búsqueda informada, solo se considera la relación de procedencia entre los estados. La información sobre el lucro, utilidad, beneficio de un estado para otro no es considerado.</a:t>
            </a:r>
          </a:p>
          <a:p>
            <a:pPr marL="0" indent="0">
              <a:buNone/>
            </a:pPr>
            <a:r>
              <a:rPr lang="es-419" dirty="0" smtClean="0"/>
              <a:t>Los métodos de búsqueda ciega mas comunes son :</a:t>
            </a:r>
          </a:p>
          <a:p>
            <a:pPr lvl="1">
              <a:buFont typeface="Wingdings" panose="05000000000000000000" pitchFamily="2" charset="2"/>
              <a:buChar char="Ø"/>
            </a:pPr>
            <a:r>
              <a:rPr lang="es-419" dirty="0" smtClean="0"/>
              <a:t>Búsqueda de profundidad</a:t>
            </a:r>
          </a:p>
          <a:p>
            <a:pPr lvl="1">
              <a:buFont typeface="Wingdings" panose="05000000000000000000" pitchFamily="2" charset="2"/>
              <a:buChar char="Ø"/>
            </a:pPr>
            <a:r>
              <a:rPr lang="es-419" dirty="0" smtClean="0"/>
              <a:t>Búsqueda en amplitud</a:t>
            </a:r>
          </a:p>
          <a:p>
            <a:pPr lvl="1">
              <a:buFont typeface="Wingdings" panose="05000000000000000000" pitchFamily="2" charset="2"/>
              <a:buChar char="Ø"/>
            </a:pPr>
            <a:r>
              <a:rPr lang="es-419" dirty="0" smtClean="0"/>
              <a:t>Búsqueda no determinística</a:t>
            </a:r>
            <a:endParaRPr lang="es-419"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05011" y="3433116"/>
            <a:ext cx="3049843" cy="2033229"/>
          </a:xfrm>
          <a:prstGeom prst="rect">
            <a:avLst/>
          </a:prstGeom>
        </p:spPr>
      </p:pic>
    </p:spTree>
    <p:extLst>
      <p:ext uri="{BB962C8B-B14F-4D97-AF65-F5344CB8AC3E}">
        <p14:creationId xmlns:p14="http://schemas.microsoft.com/office/powerpoint/2010/main" val="2107422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419" dirty="0" smtClean="0"/>
              <a:t>Búsqueda en profundidad</a:t>
            </a:r>
            <a:endParaRPr lang="es-419" dirty="0"/>
          </a:p>
        </p:txBody>
      </p:sp>
      <p:sp>
        <p:nvSpPr>
          <p:cNvPr id="3" name="Marcador de contenido 2"/>
          <p:cNvSpPr>
            <a:spLocks noGrp="1"/>
          </p:cNvSpPr>
          <p:nvPr>
            <p:ph idx="1"/>
          </p:nvPr>
        </p:nvSpPr>
        <p:spPr>
          <a:xfrm>
            <a:off x="1534696" y="2015732"/>
            <a:ext cx="6791157" cy="3450613"/>
          </a:xfrm>
        </p:spPr>
        <p:txBody>
          <a:bodyPr/>
          <a:lstStyle/>
          <a:p>
            <a:r>
              <a:rPr lang="es-419" dirty="0" smtClean="0"/>
              <a:t>Es un algoritmo que nos permite recorrer todos los nodos de un grafo o árbol de manera ordenada pero no uniforme. </a:t>
            </a:r>
          </a:p>
          <a:p>
            <a:r>
              <a:rPr lang="es-419" dirty="0" smtClean="0"/>
              <a:t>Se busca primero en una rama si se encuentra el estado objetivo entonces se termina el procedimiento sino , se pasa a buscar en otra rama no redundante. Esto se repite hasta encontrar el estado objetivo o se termine de buscar en todas las ramas de grafo</a:t>
            </a:r>
            <a:endParaRPr lang="es-419" dirty="0"/>
          </a:p>
        </p:txBody>
      </p:sp>
      <p:pic>
        <p:nvPicPr>
          <p:cNvPr id="5" name="Imagen 4"/>
          <p:cNvPicPr>
            <a:picLocks noChangeAspect="1"/>
          </p:cNvPicPr>
          <p:nvPr/>
        </p:nvPicPr>
        <p:blipFill>
          <a:blip r:embed="rId2"/>
          <a:stretch>
            <a:fillRect/>
          </a:stretch>
        </p:blipFill>
        <p:spPr>
          <a:xfrm>
            <a:off x="8518358" y="1853754"/>
            <a:ext cx="3128210" cy="3359930"/>
          </a:xfrm>
          <a:prstGeom prst="rect">
            <a:avLst/>
          </a:prstGeom>
        </p:spPr>
      </p:pic>
    </p:spTree>
    <p:extLst>
      <p:ext uri="{BB962C8B-B14F-4D97-AF65-F5344CB8AC3E}">
        <p14:creationId xmlns:p14="http://schemas.microsoft.com/office/powerpoint/2010/main" val="2902257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419" dirty="0" smtClean="0"/>
              <a:t>Búsqueda en Primero Amplitud</a:t>
            </a:r>
            <a:endParaRPr lang="es-419" dirty="0"/>
          </a:p>
        </p:txBody>
      </p:sp>
      <p:sp>
        <p:nvSpPr>
          <p:cNvPr id="3" name="Marcador de contenido 2"/>
          <p:cNvSpPr>
            <a:spLocks noGrp="1"/>
          </p:cNvSpPr>
          <p:nvPr>
            <p:ph idx="1"/>
          </p:nvPr>
        </p:nvSpPr>
        <p:spPr>
          <a:xfrm>
            <a:off x="1534697" y="2015732"/>
            <a:ext cx="6791156" cy="3450613"/>
          </a:xfrm>
        </p:spPr>
        <p:txBody>
          <a:bodyPr/>
          <a:lstStyle/>
          <a:p>
            <a:r>
              <a:rPr lang="es-419" dirty="0" smtClean="0"/>
              <a:t>Este método consiste en recorrer un grafo por niveles, ósea, partiendo de un nodo inicial(vértice con índice 1 y se marca como activo).</a:t>
            </a:r>
          </a:p>
          <a:p>
            <a:r>
              <a:rPr lang="es-419" dirty="0" smtClean="0"/>
              <a:t>Se recorre todos sus vecinos del vértice activo, cuando se han visitado todos los vecinos del vértice activo se pasa a marcar como nuevo vértice activo al primer vértice X visitado después del actual vértice en el desarrollo del algoritmo</a:t>
            </a:r>
            <a:endParaRPr lang="es-419" dirty="0"/>
          </a:p>
        </p:txBody>
      </p:sp>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02649" y="1636296"/>
            <a:ext cx="3004392" cy="3465094"/>
          </a:xfrm>
          <a:prstGeom prst="rect">
            <a:avLst/>
          </a:prstGeom>
        </p:spPr>
      </p:pic>
    </p:spTree>
    <p:extLst>
      <p:ext uri="{BB962C8B-B14F-4D97-AF65-F5344CB8AC3E}">
        <p14:creationId xmlns:p14="http://schemas.microsoft.com/office/powerpoint/2010/main" val="29648784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419" dirty="0" smtClean="0"/>
              <a:t>Búsqueda no Determinística</a:t>
            </a:r>
            <a:endParaRPr lang="es-419" dirty="0"/>
          </a:p>
        </p:txBody>
      </p:sp>
      <p:sp>
        <p:nvSpPr>
          <p:cNvPr id="3" name="Marcador de contenido 2"/>
          <p:cNvSpPr>
            <a:spLocks noGrp="1"/>
          </p:cNvSpPr>
          <p:nvPr>
            <p:ph idx="1"/>
          </p:nvPr>
        </p:nvSpPr>
        <p:spPr/>
        <p:txBody>
          <a:bodyPr/>
          <a:lstStyle/>
          <a:p>
            <a:r>
              <a:rPr lang="es-419" dirty="0" smtClean="0"/>
              <a:t>Este método no determinista es un algoritmo que con la misma entrada ofrece muchos posibles resultados. No se puede saber de antemano cual ser a el resultado de la ejecución de un algoritmo no determinista</a:t>
            </a:r>
          </a:p>
          <a:p>
            <a:r>
              <a:rPr lang="es-419" dirty="0" smtClean="0"/>
              <a:t>Se tiene una lista de espera del proceso , en este método  el nodo a procesar es seleccionado aleatoriamente de la lista, los nodos que son seleccionados se agregan  a la lista  de nodos al inicio o al final</a:t>
            </a:r>
            <a:endParaRPr lang="es-419" dirty="0"/>
          </a:p>
        </p:txBody>
      </p:sp>
    </p:spTree>
    <p:extLst>
      <p:ext uri="{BB962C8B-B14F-4D97-AF65-F5344CB8AC3E}">
        <p14:creationId xmlns:p14="http://schemas.microsoft.com/office/powerpoint/2010/main" val="145057815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EDEBE7"/>
      </a:lt2>
      <a:accent1>
        <a:srgbClr val="5FA534"/>
      </a:accent1>
      <a:accent2>
        <a:srgbClr val="DCAB34"/>
      </a:accent2>
      <a:accent3>
        <a:srgbClr val="D26D23"/>
      </a:accent3>
      <a:accent4>
        <a:srgbClr val="972323"/>
      </a:accent4>
      <a:accent5>
        <a:srgbClr val="236797"/>
      </a:accent5>
      <a:accent6>
        <a:srgbClr val="2FB6C6"/>
      </a:accent6>
      <a:hlink>
        <a:srgbClr val="8FC639"/>
      </a:hlink>
      <a:folHlink>
        <a:srgbClr val="E7C272"/>
      </a:folHlink>
    </a:clrScheme>
    <a:fontScheme name="Gallery">
      <a:majorFont>
        <a:latin typeface="Palatino Linotype" panose="020405020505050303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panose="020405020505050303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docProps/app.xml><?xml version="1.0" encoding="utf-8"?>
<Properties xmlns="http://schemas.openxmlformats.org/officeDocument/2006/extended-properties" xmlns:vt="http://schemas.openxmlformats.org/officeDocument/2006/docPropsVTypes">
  <Template>TM10001114[[fn=Galería]]</Template>
  <TotalTime>78</TotalTime>
  <Words>464</Words>
  <Application>Microsoft Office PowerPoint</Application>
  <PresentationFormat>Panorámica</PresentationFormat>
  <Paragraphs>33</Paragraphs>
  <Slides>8</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8</vt:i4>
      </vt:variant>
    </vt:vector>
  </HeadingPairs>
  <TitlesOfParts>
    <vt:vector size="12" baseType="lpstr">
      <vt:lpstr>Arial</vt:lpstr>
      <vt:lpstr>Palatino Linotype</vt:lpstr>
      <vt:lpstr>Wingdings</vt:lpstr>
      <vt:lpstr>Gallery</vt:lpstr>
      <vt:lpstr>METODOS DE BUSQUEDA CIEGA</vt:lpstr>
      <vt:lpstr>El problema de búsqueda en un espacio de estado como grafo</vt:lpstr>
      <vt:lpstr>Búsqueda ciega e informada</vt:lpstr>
      <vt:lpstr>Método de Búsqueda Informada</vt:lpstr>
      <vt:lpstr>Métodos de búsqueda ciega</vt:lpstr>
      <vt:lpstr>Búsqueda en profundidad</vt:lpstr>
      <vt:lpstr>Búsqueda en Primero Amplitud</vt:lpstr>
      <vt:lpstr>Búsqueda no Determinística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METODOS DE BUSQUEDA CIEGA</dc:title>
  <dc:creator>Saul</dc:creator>
  <cp:lastModifiedBy>Saul</cp:lastModifiedBy>
  <cp:revision>9</cp:revision>
  <dcterms:created xsi:type="dcterms:W3CDTF">2018-04-09T06:37:25Z</dcterms:created>
  <dcterms:modified xsi:type="dcterms:W3CDTF">2018-04-09T07:57:11Z</dcterms:modified>
</cp:coreProperties>
</file>