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DCDC"/>
    <a:srgbClr val="22DC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27/03/2018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307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27/03/2018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771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27/03/2018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3133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27/03/2018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00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ADE0D38-4E20-46F4-A832-0B303A22B424}" type="datetimeFigureOut">
              <a:rPr lang="es-ES" smtClean="0"/>
              <a:t>27/03/2018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4469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27/03/2018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586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27/03/2018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7890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27/03/2018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688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27/03/2018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0028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27/03/2018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4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0D38-4E20-46F4-A832-0B303A22B424}" type="datetimeFigureOut">
              <a:rPr lang="es-ES" smtClean="0"/>
              <a:t>27/03/2018</a:t>
            </a:fld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682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ADE0D38-4E20-46F4-A832-0B303A22B424}" type="datetimeFigureOut">
              <a:rPr lang="es-ES" smtClean="0"/>
              <a:t>27/03/2018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647C608-1FC0-476C-AD5A-37398CD8889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890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DCCA">
            <a:alpha val="2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69848" y="1133346"/>
            <a:ext cx="10880796" cy="3790698"/>
          </a:xfrm>
        </p:spPr>
        <p:txBody>
          <a:bodyPr/>
          <a:lstStyle/>
          <a:p>
            <a:r>
              <a:rPr lang="es-419" sz="9000" dirty="0" smtClean="0"/>
              <a:t>FUNDAMENTOS DE LA INTELIGENCIA ARTIFICIAL</a:t>
            </a:r>
            <a:endParaRPr lang="es-ES" sz="9000" dirty="0"/>
          </a:p>
        </p:txBody>
      </p:sp>
    </p:spTree>
    <p:extLst>
      <p:ext uri="{BB962C8B-B14F-4D97-AF65-F5344CB8AC3E}">
        <p14:creationId xmlns:p14="http://schemas.microsoft.com/office/powerpoint/2010/main" val="4089827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DCDC">
            <a:alpha val="2392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INTELIGENCIA ARTIFICIAL	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9848" y="1735645"/>
            <a:ext cx="7574090" cy="4593717"/>
          </a:xfrm>
        </p:spPr>
        <p:txBody>
          <a:bodyPr>
            <a:normAutofit/>
          </a:bodyPr>
          <a:lstStyle/>
          <a:p>
            <a:r>
              <a:rPr lang="es-419" dirty="0"/>
              <a:t>Sistemas que piensan como </a:t>
            </a:r>
            <a:r>
              <a:rPr lang="es-419" dirty="0" smtClean="0"/>
              <a:t>humanos</a:t>
            </a:r>
          </a:p>
          <a:p>
            <a:pPr lvl="1"/>
            <a:r>
              <a:rPr lang="es-419" sz="2000" dirty="0"/>
              <a:t>«El nuevo y excitante esfuerzo de hacer que los computadores piensen… máquinas con mentes, en el más amplio sentido literal». (</a:t>
            </a:r>
            <a:r>
              <a:rPr lang="es-419" sz="2000" dirty="0" err="1"/>
              <a:t>Haugeland</a:t>
            </a:r>
            <a:r>
              <a:rPr lang="es-419" sz="2000" dirty="0"/>
              <a:t>, 1985</a:t>
            </a:r>
            <a:r>
              <a:rPr lang="es-419" sz="2000" dirty="0" smtClean="0"/>
              <a:t>)</a:t>
            </a:r>
          </a:p>
          <a:p>
            <a:r>
              <a:rPr lang="es-419" dirty="0" smtClean="0"/>
              <a:t>Sistemas </a:t>
            </a:r>
            <a:r>
              <a:rPr lang="es-419" dirty="0"/>
              <a:t>que actúan como </a:t>
            </a:r>
            <a:r>
              <a:rPr lang="es-419" dirty="0" smtClean="0"/>
              <a:t>humanos</a:t>
            </a:r>
          </a:p>
          <a:p>
            <a:pPr lvl="1"/>
            <a:r>
              <a:rPr lang="es-419" sz="2000" dirty="0"/>
              <a:t>«El estudio de cómo lograr que los computadores realicen tareas que, por el momento, los humanos hacen mejor». (</a:t>
            </a:r>
            <a:r>
              <a:rPr lang="es-419" sz="2000" dirty="0" err="1"/>
              <a:t>Rich</a:t>
            </a:r>
            <a:r>
              <a:rPr lang="es-419" sz="2000" dirty="0"/>
              <a:t> y </a:t>
            </a:r>
            <a:r>
              <a:rPr lang="es-419" sz="2000" dirty="0" err="1"/>
              <a:t>Knight</a:t>
            </a:r>
            <a:r>
              <a:rPr lang="es-419" sz="2000" dirty="0"/>
              <a:t>, 1991</a:t>
            </a:r>
            <a:r>
              <a:rPr lang="es-419" sz="2000" dirty="0" smtClean="0"/>
              <a:t>)</a:t>
            </a:r>
            <a:endParaRPr lang="es-419" sz="2000" dirty="0" smtClean="0"/>
          </a:p>
          <a:p>
            <a:r>
              <a:rPr lang="es-419" dirty="0" smtClean="0"/>
              <a:t>El nombre “Inteligencia Artificial” surgió en el año 1956 dado por el señor </a:t>
            </a:r>
            <a:r>
              <a:rPr lang="es-419" dirty="0" err="1" smtClean="0"/>
              <a:t>Jhon</a:t>
            </a:r>
            <a:r>
              <a:rPr lang="es-419" dirty="0" smtClean="0"/>
              <a:t> McCarthy en la conferencia de </a:t>
            </a:r>
            <a:r>
              <a:rPr lang="es-419" dirty="0" err="1" smtClean="0"/>
              <a:t>Dartmouth</a:t>
            </a:r>
            <a:r>
              <a:rPr lang="es-419" dirty="0" smtClean="0"/>
              <a:t>. Este personaje fue un reconocido informático que aportó muchas contribuciones en el campo de la Inteligencia Artificial. </a:t>
            </a:r>
            <a:endParaRPr lang="es-419" dirty="0" smtClean="0"/>
          </a:p>
        </p:txBody>
      </p:sp>
      <p:sp>
        <p:nvSpPr>
          <p:cNvPr id="5" name="AutoShape 6" descr="Resultado de imagen para inteligencia artifici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4" name="Picture 10" descr="Resultado de imagen para inteligencia artificia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88"/>
          <a:stretch/>
        </p:blipFill>
        <p:spPr bwMode="auto">
          <a:xfrm>
            <a:off x="8486776" y="1965388"/>
            <a:ext cx="3436936" cy="3676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686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DCDC">
            <a:alpha val="2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Máquina inteligente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9848" y="2121408"/>
            <a:ext cx="6403396" cy="4050792"/>
          </a:xfrm>
        </p:spPr>
        <p:txBody>
          <a:bodyPr>
            <a:normAutofit/>
          </a:bodyPr>
          <a:lstStyle/>
          <a:p>
            <a:r>
              <a:rPr lang="es-419" dirty="0" smtClean="0"/>
              <a:t>También son llamados sistemas inteligentes.</a:t>
            </a:r>
          </a:p>
          <a:p>
            <a:r>
              <a:rPr lang="es-419" dirty="0" smtClean="0"/>
              <a:t>Son sistemas que de alguna manera tienen en su interior una inteligencia que es similar a la inteligencia humana para resolver tareas que se le han sido propuestas.</a:t>
            </a:r>
            <a:endParaRPr lang="es-419" dirty="0" smtClean="0"/>
          </a:p>
          <a:p>
            <a:r>
              <a:rPr lang="es-419" dirty="0" smtClean="0"/>
              <a:t>Ejemplos:	</a:t>
            </a:r>
          </a:p>
          <a:p>
            <a:pPr lvl="1"/>
            <a:r>
              <a:rPr lang="es-419" dirty="0" smtClean="0"/>
              <a:t>Reconocimiento de voz.</a:t>
            </a:r>
          </a:p>
          <a:p>
            <a:pPr lvl="1"/>
            <a:r>
              <a:rPr lang="es-419" dirty="0" smtClean="0"/>
              <a:t>Biométricas</a:t>
            </a:r>
          </a:p>
        </p:txBody>
      </p:sp>
      <p:pic>
        <p:nvPicPr>
          <p:cNvPr id="2050" name="Picture 2" descr="Resultado de imagen para maquina inteligente 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2331" y="2268890"/>
            <a:ext cx="33528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3058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DCDC">
            <a:alpha val="2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419" dirty="0" smtClean="0"/>
              <a:t>   Sistemas       vs       sistemas    operacionales 	       inteligentes</a:t>
            </a:r>
            <a:endParaRPr lang="es-ES" dirty="0"/>
          </a:p>
        </p:txBody>
      </p:sp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6513690" y="2335896"/>
            <a:ext cx="4955822" cy="4050792"/>
          </a:xfrm>
        </p:spPr>
        <p:txBody>
          <a:bodyPr>
            <a:normAutofit/>
          </a:bodyPr>
          <a:lstStyle/>
          <a:p>
            <a:r>
              <a:rPr lang="es-419" dirty="0" smtClean="0"/>
              <a:t>Son programas computarizados que tienen características similares al de la inteligencia natural como la de los humanos o animales.</a:t>
            </a:r>
          </a:p>
          <a:p>
            <a:r>
              <a:rPr lang="es-419" dirty="0" smtClean="0"/>
              <a:t>Su objetivo es realizar alguna tarea que se le ha asignado.</a:t>
            </a:r>
            <a:endParaRPr lang="es-419" dirty="0" smtClean="0"/>
          </a:p>
          <a:p>
            <a:r>
              <a:rPr lang="es-419" dirty="0" smtClean="0"/>
              <a:t>Ejemplos:</a:t>
            </a:r>
          </a:p>
          <a:p>
            <a:pPr lvl="1"/>
            <a:r>
              <a:rPr lang="es-419" dirty="0"/>
              <a:t>Los seres humanos y </a:t>
            </a:r>
            <a:r>
              <a:rPr lang="es-419" dirty="0" smtClean="0"/>
              <a:t>animales.</a:t>
            </a:r>
            <a:endParaRPr lang="es-419" dirty="0"/>
          </a:p>
          <a:p>
            <a:pPr lvl="1"/>
            <a:r>
              <a:rPr lang="es-419" dirty="0"/>
              <a:t>R</a:t>
            </a:r>
            <a:r>
              <a:rPr lang="es-419" dirty="0" smtClean="0"/>
              <a:t>obots.</a:t>
            </a:r>
            <a:endParaRPr lang="es-419" dirty="0"/>
          </a:p>
          <a:p>
            <a:pPr lvl="1"/>
            <a:r>
              <a:rPr lang="es-419" dirty="0"/>
              <a:t>S</a:t>
            </a:r>
            <a:r>
              <a:rPr lang="es-419" dirty="0" smtClean="0"/>
              <a:t>istemas </a:t>
            </a:r>
            <a:r>
              <a:rPr lang="es-419" dirty="0"/>
              <a:t>de reconocimiento de </a:t>
            </a:r>
            <a:r>
              <a:rPr lang="es-419" dirty="0" smtClean="0"/>
              <a:t>vo</a:t>
            </a:r>
            <a:r>
              <a:rPr lang="es-419" dirty="0"/>
              <a:t>z</a:t>
            </a:r>
            <a:r>
              <a:rPr lang="es-419" dirty="0" smtClean="0"/>
              <a:t>.</a:t>
            </a:r>
            <a:endParaRPr lang="es-419" dirty="0"/>
          </a:p>
          <a:p>
            <a:pPr lvl="1"/>
            <a:endParaRPr lang="es-419" dirty="0" smtClean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1069848" y="2335895"/>
            <a:ext cx="4168196" cy="4132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419" dirty="0" smtClean="0"/>
              <a:t>Son programas informáticos que administran todos los recursos de un dispositivo computador.</a:t>
            </a:r>
            <a:endParaRPr lang="es-419" dirty="0" smtClean="0"/>
          </a:p>
          <a:p>
            <a:r>
              <a:rPr lang="es-419" dirty="0" smtClean="0"/>
              <a:t>Estos sistemas los podemos encontrar en la mayoría de dispositivos electrónicos que usamos hoy en día.</a:t>
            </a:r>
            <a:endParaRPr lang="es-419" dirty="0" smtClean="0"/>
          </a:p>
          <a:p>
            <a:r>
              <a:rPr lang="es-419" dirty="0" smtClean="0"/>
              <a:t>Ejemplos:</a:t>
            </a:r>
          </a:p>
          <a:p>
            <a:pPr lvl="1"/>
            <a:r>
              <a:rPr lang="es-419" dirty="0" smtClean="0"/>
              <a:t>Celular.</a:t>
            </a:r>
          </a:p>
          <a:p>
            <a:pPr lvl="1"/>
            <a:r>
              <a:rPr lang="es-419" dirty="0" smtClean="0"/>
              <a:t>Tablet.</a:t>
            </a:r>
          </a:p>
        </p:txBody>
      </p:sp>
    </p:spTree>
    <p:extLst>
      <p:ext uri="{BB962C8B-B14F-4D97-AF65-F5344CB8AC3E}">
        <p14:creationId xmlns:p14="http://schemas.microsoft.com/office/powerpoint/2010/main" val="3323979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DCCA">
            <a:alpha val="2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Aplicaciones de la inteligencia artificial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9848" y="2121408"/>
            <a:ext cx="6256641" cy="4050792"/>
          </a:xfrm>
        </p:spPr>
        <p:txBody>
          <a:bodyPr/>
          <a:lstStyle/>
          <a:p>
            <a:r>
              <a:rPr lang="es-419" dirty="0" smtClean="0"/>
              <a:t>Hoy en día la tecnología relacionada a la inteligencia artificial está ingresando a varios ámbitos, como:</a:t>
            </a:r>
            <a:endParaRPr lang="es-ES" dirty="0" smtClean="0"/>
          </a:p>
          <a:p>
            <a:pPr lvl="1"/>
            <a:endParaRPr lang="es-419" dirty="0"/>
          </a:p>
          <a:p>
            <a:pPr lvl="1"/>
            <a:r>
              <a:rPr lang="es-419" dirty="0" smtClean="0"/>
              <a:t>Procesamiento de voz</a:t>
            </a:r>
          </a:p>
          <a:p>
            <a:pPr lvl="1"/>
            <a:r>
              <a:rPr lang="es-419" dirty="0" smtClean="0"/>
              <a:t>Procesamiento  de imagen y datos.</a:t>
            </a:r>
          </a:p>
          <a:p>
            <a:pPr lvl="1"/>
            <a:r>
              <a:rPr lang="es-419" dirty="0" smtClean="0"/>
              <a:t>Traducción simultánea optimizada.</a:t>
            </a:r>
          </a:p>
          <a:p>
            <a:pPr lvl="1"/>
            <a:r>
              <a:rPr lang="es-419" dirty="0" smtClean="0"/>
              <a:t>Manejo de decisiones.</a:t>
            </a:r>
          </a:p>
          <a:p>
            <a:pPr lvl="1"/>
            <a:r>
              <a:rPr lang="es-419" dirty="0" smtClean="0"/>
              <a:t>Mundos virtuales.</a:t>
            </a:r>
          </a:p>
          <a:p>
            <a:pPr lvl="1"/>
            <a:r>
              <a:rPr lang="es-419" dirty="0" smtClean="0"/>
              <a:t>Robots humanoides.</a:t>
            </a:r>
          </a:p>
        </p:txBody>
      </p:sp>
      <p:pic>
        <p:nvPicPr>
          <p:cNvPr id="3074" name="Picture 2" descr="Resultado de imagen para inteligencia artificial robots humanoides sophi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8" r="38410"/>
          <a:stretch/>
        </p:blipFill>
        <p:spPr bwMode="auto">
          <a:xfrm>
            <a:off x="7902222" y="1955348"/>
            <a:ext cx="3544711" cy="4049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7092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DCDC">
            <a:alpha val="2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Test de </a:t>
            </a:r>
            <a:r>
              <a:rPr lang="es-419" dirty="0" err="1" smtClean="0"/>
              <a:t>turing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9848" y="2121407"/>
            <a:ext cx="6267930" cy="4392281"/>
          </a:xfrm>
        </p:spPr>
        <p:txBody>
          <a:bodyPr>
            <a:normAutofit lnSpcReduction="10000"/>
          </a:bodyPr>
          <a:lstStyle/>
          <a:p>
            <a:r>
              <a:rPr lang="es-419" dirty="0" smtClean="0"/>
              <a:t>Alán Turing es quien planteó usar este test denominado Test de Turing en honor a su persona. Él sugiere que más allá de querer saber si las máquinas pueden razonar se debería comprobar si pueden aprobar este test de inteligencia conductiva.</a:t>
            </a:r>
          </a:p>
          <a:p>
            <a:r>
              <a:rPr lang="es-419" dirty="0" smtClean="0"/>
              <a:t>En este test se comprueba si la máquina puede mantener una conversación de 5 minutos con una persona normal. Esta conversación se da a través de mensajes online.</a:t>
            </a:r>
          </a:p>
          <a:p>
            <a:r>
              <a:rPr lang="es-419" dirty="0" smtClean="0"/>
              <a:t>El objetivo de la persona es averiguar si la conversación qu</a:t>
            </a:r>
            <a:r>
              <a:rPr lang="es-419" dirty="0" smtClean="0"/>
              <a:t>e tiene es con una persona o con una computadora. La máquina aprobará el test solo si engaña a la persona en un 30% del tiempo empleado en la conversación.</a:t>
            </a:r>
            <a:endParaRPr lang="es-ES" dirty="0"/>
          </a:p>
        </p:txBody>
      </p:sp>
      <p:pic>
        <p:nvPicPr>
          <p:cNvPr id="4098" name="Picture 2" descr="Imagen relacionad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1" r="3445"/>
          <a:stretch/>
        </p:blipFill>
        <p:spPr bwMode="auto">
          <a:xfrm>
            <a:off x="7484533" y="2810051"/>
            <a:ext cx="4334934" cy="233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0750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DCCA">
            <a:alpha val="2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 smtClean="0"/>
              <a:t>referencias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STUART</a:t>
            </a:r>
            <a:r>
              <a:rPr lang="es-ES" dirty="0"/>
              <a:t>, RUSSELL; PETER, </a:t>
            </a:r>
            <a:r>
              <a:rPr lang="es-ES" dirty="0" smtClean="0"/>
              <a:t>NORVIG</a:t>
            </a:r>
          </a:p>
          <a:p>
            <a:pPr marL="0" indent="0">
              <a:buNone/>
            </a:pPr>
            <a:r>
              <a:rPr lang="es-ES" dirty="0" smtClean="0"/>
              <a:t>	</a:t>
            </a:r>
            <a:r>
              <a:rPr lang="en-US" dirty="0" smtClean="0"/>
              <a:t>2010 </a:t>
            </a:r>
            <a:r>
              <a:rPr lang="en-US" dirty="0"/>
              <a:t>Artificial Intelligence: a modern approach. Ed. Prentice Hall</a:t>
            </a:r>
            <a:r>
              <a:rPr lang="en-US" dirty="0" smtClean="0"/>
              <a:t>.</a:t>
            </a:r>
            <a:endParaRPr lang="es-ES" dirty="0" smtClean="0"/>
          </a:p>
          <a:p>
            <a:r>
              <a:rPr lang="en-US" dirty="0"/>
              <a:t>PATRICK, </a:t>
            </a:r>
            <a:r>
              <a:rPr lang="en-US" dirty="0" smtClean="0"/>
              <a:t>WINSTON</a:t>
            </a:r>
          </a:p>
          <a:p>
            <a:pPr marL="0" indent="0">
              <a:buNone/>
            </a:pPr>
            <a:r>
              <a:rPr lang="en-US" dirty="0" smtClean="0"/>
              <a:t>	1984 </a:t>
            </a:r>
            <a:r>
              <a:rPr lang="en-US" dirty="0" err="1"/>
              <a:t>Inteligencia</a:t>
            </a:r>
            <a:r>
              <a:rPr lang="en-US" dirty="0"/>
              <a:t> artificial. Ed. </a:t>
            </a:r>
            <a:r>
              <a:rPr lang="en-US" dirty="0" smtClean="0"/>
              <a:t>Addison-Wesley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s-ES" dirty="0"/>
              <a:t>https://</a:t>
            </a:r>
            <a:r>
              <a:rPr lang="es-ES" dirty="0" smtClean="0"/>
              <a:t>ategrupo5.wordpress.com/inteligencia-artificial/maquinas-inteligentes/</a:t>
            </a:r>
          </a:p>
          <a:p>
            <a:endParaRPr lang="es-ES" dirty="0"/>
          </a:p>
          <a:p>
            <a:r>
              <a:rPr lang="es-ES" dirty="0"/>
              <a:t>https://www.nobbot.com/futuro/aplicaciones-de-la-ia-que-tienes-a-mano/</a:t>
            </a:r>
            <a:endParaRPr lang="es-ES" dirty="0" smtClean="0"/>
          </a:p>
          <a:p>
            <a:pPr marL="0" indent="0">
              <a:buNone/>
            </a:pPr>
            <a:r>
              <a:rPr lang="es-ES" dirty="0"/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1539311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Tipo de made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ipo de mader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1022</TotalTime>
  <Words>417</Words>
  <Application>Microsoft Office PowerPoint</Application>
  <PresentationFormat>Panorámica</PresentationFormat>
  <Paragraphs>48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Rockwell</vt:lpstr>
      <vt:lpstr>Rockwell Condensed</vt:lpstr>
      <vt:lpstr>Wingdings</vt:lpstr>
      <vt:lpstr>Tipo de madera</vt:lpstr>
      <vt:lpstr>FUNDAMENTOS DE LA INTELIGENCIA ARTIFICIAL</vt:lpstr>
      <vt:lpstr>INTELIGENCIA ARTIFICIAL </vt:lpstr>
      <vt:lpstr>Máquina inteligente</vt:lpstr>
      <vt:lpstr>   Sistemas       vs       sistemas    operacionales         inteligentes</vt:lpstr>
      <vt:lpstr>Aplicaciones de la inteligencia artificial</vt:lpstr>
      <vt:lpstr>Test de turing</vt:lpstr>
      <vt:lpstr>referencias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FUNDAMENTOS DE LA INTELIGENCIA ARTIFICIAL</dc:title>
  <dc:creator>MULLERDIM</dc:creator>
  <cp:lastModifiedBy>MULLERDIM</cp:lastModifiedBy>
  <cp:revision>19</cp:revision>
  <dcterms:created xsi:type="dcterms:W3CDTF">2018-03-22T21:33:31Z</dcterms:created>
  <dcterms:modified xsi:type="dcterms:W3CDTF">2018-03-27T20:38:20Z</dcterms:modified>
</cp:coreProperties>
</file>