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80" r:id="rId3"/>
    <p:sldId id="281" r:id="rId4"/>
    <p:sldId id="279" r:id="rId5"/>
    <p:sldId id="282" r:id="rId6"/>
    <p:sldId id="283" r:id="rId7"/>
    <p:sldId id="284" r:id="rId8"/>
    <p:sldId id="278" r:id="rId9"/>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86" d="100"/>
          <a:sy n="86" d="100"/>
        </p:scale>
        <p:origin x="138" y="84"/>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28/03/2018</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28/03/2018</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smtClean="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smtClean="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28/03/2018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Haga clic para modificar el estilo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Haga clic para modificar el estilo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28/03/2018</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28/03/2018</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28/03/2018</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Haga clic para modificar el estilo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28/03/2018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28/03/2018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28/03/2018</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griculturers.com/un-sistema-inteligente-para-el-monitoreo-de-temperatura-humedad-ph-y-sustancias-toxicas/"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hetpro-store.com/TUTORIALES/sensor-de-gas-mq2/" TargetMode="External"/><Relationship Id="rId3" Type="http://schemas.openxmlformats.org/officeDocument/2006/relationships/hyperlink" Target="http://www.electronicoscaldas.com/infrarrojos/626-sensor-optico-reflectivo-tcrt5000l.html" TargetMode="External"/><Relationship Id="rId7" Type="http://schemas.openxmlformats.org/officeDocument/2006/relationships/hyperlink" Target="http://thelastlabproject.blogspot.pe/2010/12/aplicaciones-de-los-sensores.html" TargetMode="External"/><Relationship Id="rId2" Type="http://schemas.openxmlformats.org/officeDocument/2006/relationships/hyperlink" Target="https://www.luisllamas.es/arduino-detector-lineas-tcrt5000l/" TargetMode="External"/><Relationship Id="rId1" Type="http://schemas.openxmlformats.org/officeDocument/2006/relationships/slideLayout" Target="../slideLayouts/slideLayout6.xml"/><Relationship Id="rId6" Type="http://schemas.openxmlformats.org/officeDocument/2006/relationships/hyperlink" Target="https://www.prometec.net/sensor-pir/" TargetMode="External"/><Relationship Id="rId5" Type="http://schemas.openxmlformats.org/officeDocument/2006/relationships/hyperlink" Target="http://www.monografias.com/trabajos10/humed/humed.shtml" TargetMode="External"/><Relationship Id="rId10" Type="http://schemas.openxmlformats.org/officeDocument/2006/relationships/hyperlink" Target="https://electronicastore.net/producto/modulo-ky-031-sensor-de-impacto-arduino-o-micro/" TargetMode="External"/><Relationship Id="rId4" Type="http://schemas.openxmlformats.org/officeDocument/2006/relationships/hyperlink" Target="https://prezi.com/dqqnwejurmla/aplicaciones-del-sensor-de-imagen/" TargetMode="External"/><Relationship Id="rId9" Type="http://schemas.openxmlformats.org/officeDocument/2006/relationships/hyperlink" Target="http://www.instructables.com/id/Lector-De-Huella-Digital-Ardui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SISTEMAS INTELIGENTES</a:t>
            </a:r>
            <a:endParaRPr lang="es-ES" dirty="0"/>
          </a:p>
        </p:txBody>
      </p:sp>
      <p:sp>
        <p:nvSpPr>
          <p:cNvPr id="3" name="Subtítulo 2"/>
          <p:cNvSpPr>
            <a:spLocks noGrp="1"/>
          </p:cNvSpPr>
          <p:nvPr>
            <p:ph type="subTitle" idx="1"/>
          </p:nvPr>
        </p:nvSpPr>
        <p:spPr>
          <a:xfrm>
            <a:off x="1536650" y="5013176"/>
            <a:ext cx="9143999" cy="1066800"/>
          </a:xfrm>
        </p:spPr>
        <p:txBody>
          <a:bodyPr rtlCol="0"/>
          <a:lstStyle/>
          <a:p>
            <a:pPr rtl="0"/>
            <a:r>
              <a:rPr lang="es-ES" dirty="0" smtClean="0"/>
              <a:t>Y SU APLICACIÓN EN LA VIDA REAL.</a:t>
            </a:r>
            <a:endParaRPr lang="es-E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Sistema Inteligente de Iluminación por Intel Lumen</a:t>
            </a:r>
            <a:endParaRPr lang="es-PE"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49" y="3715525"/>
            <a:ext cx="7021404" cy="2731765"/>
          </a:xfrm>
          <a:prstGeom prst="rect">
            <a:avLst/>
          </a:prstGeom>
        </p:spPr>
      </p:pic>
      <p:sp>
        <p:nvSpPr>
          <p:cNvPr id="4" name="CuadroTexto 3"/>
          <p:cNvSpPr txBox="1"/>
          <p:nvPr/>
        </p:nvSpPr>
        <p:spPr>
          <a:xfrm>
            <a:off x="693812" y="1628800"/>
            <a:ext cx="10945216" cy="2086725"/>
          </a:xfrm>
          <a:prstGeom prst="rect">
            <a:avLst/>
          </a:prstGeom>
          <a:noFill/>
        </p:spPr>
        <p:txBody>
          <a:bodyPr wrap="square" rtlCol="0">
            <a:spAutoFit/>
          </a:bodyPr>
          <a:lstStyle/>
          <a:p>
            <a:pPr>
              <a:lnSpc>
                <a:spcPct val="90000"/>
              </a:lnSpc>
            </a:pPr>
            <a:r>
              <a:rPr lang="es-PE" dirty="0" smtClean="0"/>
              <a:t>Este sistema se encarga de proporcionar  luz en el momento, lugar e intensidad necesaria. Intel Lumen desarrollo un sistema inteligente de iluminación integrando tecnología LED con conexiones inalámbricas y un software de control. </a:t>
            </a:r>
          </a:p>
          <a:p>
            <a:pPr>
              <a:lnSpc>
                <a:spcPct val="90000"/>
              </a:lnSpc>
            </a:pPr>
            <a:r>
              <a:rPr lang="es-PE" dirty="0" smtClean="0"/>
              <a:t>Contiene:</a:t>
            </a:r>
          </a:p>
          <a:p>
            <a:pPr>
              <a:lnSpc>
                <a:spcPct val="90000"/>
              </a:lnSpc>
            </a:pPr>
            <a:r>
              <a:rPr lang="es-PE" b="1" dirty="0" smtClean="0"/>
              <a:t>Sensores de movimientos </a:t>
            </a:r>
            <a:r>
              <a:rPr lang="es-PE" dirty="0" smtClean="0"/>
              <a:t>(una vez detectan presencia  aumentan la intensidad de iluminación por el tiempo que este programado en el software de control y se mantendrán apagadas hasta que detecten movimiento).</a:t>
            </a:r>
          </a:p>
          <a:p>
            <a:pPr>
              <a:lnSpc>
                <a:spcPct val="90000"/>
              </a:lnSpc>
            </a:pPr>
            <a:r>
              <a:rPr lang="es-PE" b="1" dirty="0" smtClean="0"/>
              <a:t>Sensores de luz natural </a:t>
            </a:r>
            <a:r>
              <a:rPr lang="es-PE" dirty="0" smtClean="0"/>
              <a:t>(Las luminarias aumentara o disminuirán la intensidad lumínica de acuerdo a cuanta luz natural habrá en el ambiente)</a:t>
            </a:r>
            <a:endParaRPr lang="es-PE" b="1" dirty="0"/>
          </a:p>
        </p:txBody>
      </p:sp>
      <p:sp>
        <p:nvSpPr>
          <p:cNvPr id="5" name="CuadroTexto 4"/>
          <p:cNvSpPr txBox="1"/>
          <p:nvPr/>
        </p:nvSpPr>
        <p:spPr>
          <a:xfrm>
            <a:off x="7822090" y="3913395"/>
            <a:ext cx="3672922" cy="2336024"/>
          </a:xfrm>
          <a:prstGeom prst="rect">
            <a:avLst/>
          </a:prstGeom>
          <a:noFill/>
        </p:spPr>
        <p:txBody>
          <a:bodyPr wrap="square" rtlCol="0">
            <a:spAutoFit/>
          </a:bodyPr>
          <a:lstStyle/>
          <a:p>
            <a:pPr>
              <a:lnSpc>
                <a:spcPct val="90000"/>
              </a:lnSpc>
            </a:pPr>
            <a:r>
              <a:rPr lang="es-PE" b="1" dirty="0" smtClean="0"/>
              <a:t>Comunicación inalámbrica </a:t>
            </a:r>
            <a:r>
              <a:rPr lang="es-PE" dirty="0" smtClean="0"/>
              <a:t>(es la comunicación que hay entre el software de control y las luminarias, teniendo un control de una en una o por zonas.</a:t>
            </a:r>
          </a:p>
          <a:p>
            <a:pPr>
              <a:lnSpc>
                <a:spcPct val="90000"/>
              </a:lnSpc>
            </a:pPr>
            <a:r>
              <a:rPr lang="es-PE" b="1" dirty="0" smtClean="0"/>
              <a:t>Software de Control </a:t>
            </a:r>
            <a:r>
              <a:rPr lang="es-PE" dirty="0" smtClean="0"/>
              <a:t>( gestión , programación, reportes en su totalidad de las luminarias en tiempo y espacio conectado con la nube)</a:t>
            </a:r>
            <a:endParaRPr lang="es-PE" b="1" dirty="0"/>
          </a:p>
        </p:txBody>
      </p:sp>
    </p:spTree>
    <p:extLst>
      <p:ext uri="{BB962C8B-B14F-4D97-AF65-F5344CB8AC3E}">
        <p14:creationId xmlns:p14="http://schemas.microsoft.com/office/powerpoint/2010/main" val="17340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0" y="548680"/>
            <a:ext cx="5317171" cy="363846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388" y="2852936"/>
            <a:ext cx="6078580" cy="3638464"/>
          </a:xfrm>
          <a:prstGeom prst="rect">
            <a:avLst/>
          </a:prstGeom>
        </p:spPr>
      </p:pic>
      <p:sp>
        <p:nvSpPr>
          <p:cNvPr id="4" name="CuadroTexto 3"/>
          <p:cNvSpPr txBox="1"/>
          <p:nvPr/>
        </p:nvSpPr>
        <p:spPr>
          <a:xfrm>
            <a:off x="5857128" y="548680"/>
            <a:ext cx="5112568" cy="432048"/>
          </a:xfrm>
          <a:prstGeom prst="rect">
            <a:avLst/>
          </a:prstGeom>
          <a:noFill/>
        </p:spPr>
        <p:txBody>
          <a:bodyPr wrap="square" rtlCol="0">
            <a:spAutoFit/>
          </a:bodyPr>
          <a:lstStyle/>
          <a:p>
            <a:pPr>
              <a:lnSpc>
                <a:spcPct val="90000"/>
              </a:lnSpc>
            </a:pPr>
            <a:r>
              <a:rPr lang="es-PE" sz="2400" dirty="0" smtClean="0"/>
              <a:t>COMUNICACIÓN INALAMBRICA</a:t>
            </a:r>
            <a:endParaRPr lang="es-PE" sz="2400" dirty="0"/>
          </a:p>
        </p:txBody>
      </p:sp>
      <p:sp>
        <p:nvSpPr>
          <p:cNvPr id="5" name="CuadroTexto 4"/>
          <p:cNvSpPr txBox="1"/>
          <p:nvPr/>
        </p:nvSpPr>
        <p:spPr>
          <a:xfrm>
            <a:off x="610383" y="5949280"/>
            <a:ext cx="5112568" cy="432048"/>
          </a:xfrm>
          <a:prstGeom prst="rect">
            <a:avLst/>
          </a:prstGeom>
          <a:noFill/>
        </p:spPr>
        <p:txBody>
          <a:bodyPr wrap="square" rtlCol="0">
            <a:spAutoFit/>
          </a:bodyPr>
          <a:lstStyle/>
          <a:p>
            <a:pPr algn="r">
              <a:lnSpc>
                <a:spcPct val="90000"/>
              </a:lnSpc>
            </a:pPr>
            <a:r>
              <a:rPr lang="es-PE" sz="2400" dirty="0" smtClean="0"/>
              <a:t>SOFTWARE DE CONTROL</a:t>
            </a:r>
            <a:endParaRPr lang="es-PE" sz="2400" dirty="0"/>
          </a:p>
        </p:txBody>
      </p:sp>
    </p:spTree>
    <p:extLst>
      <p:ext uri="{BB962C8B-B14F-4D97-AF65-F5344CB8AC3E}">
        <p14:creationId xmlns:p14="http://schemas.microsoft.com/office/powerpoint/2010/main" val="33483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210146"/>
          </a:xfrm>
        </p:spPr>
        <p:txBody>
          <a:bodyPr>
            <a:noAutofit/>
          </a:bodyPr>
          <a:lstStyle/>
          <a:p>
            <a:pPr algn="ctr"/>
            <a:r>
              <a:rPr lang="es-PE" dirty="0" smtClean="0"/>
              <a:t>Sistema Inteligente de Monitoreo de Temperatura, Humedad, </a:t>
            </a:r>
            <a:r>
              <a:rPr lang="es-PE" dirty="0" err="1" smtClean="0"/>
              <a:t>Ph</a:t>
            </a:r>
            <a:r>
              <a:rPr lang="es-PE" dirty="0" smtClean="0"/>
              <a:t> y sustancias toxicas</a:t>
            </a:r>
            <a:endParaRPr lang="es-PE"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96" y="2132856"/>
            <a:ext cx="6494978" cy="3728996"/>
          </a:xfrm>
          <a:prstGeom prst="rect">
            <a:avLst/>
          </a:prstGeom>
        </p:spPr>
      </p:pic>
      <p:sp>
        <p:nvSpPr>
          <p:cNvPr id="4" name="CuadroTexto 3"/>
          <p:cNvSpPr txBox="1"/>
          <p:nvPr/>
        </p:nvSpPr>
        <p:spPr>
          <a:xfrm>
            <a:off x="7246540" y="2219944"/>
            <a:ext cx="3960440" cy="4053417"/>
          </a:xfrm>
          <a:prstGeom prst="rect">
            <a:avLst/>
          </a:prstGeom>
          <a:noFill/>
        </p:spPr>
        <p:txBody>
          <a:bodyPr wrap="square" rtlCol="0">
            <a:spAutoFit/>
          </a:bodyPr>
          <a:lstStyle/>
          <a:p>
            <a:pPr>
              <a:lnSpc>
                <a:spcPct val="90000"/>
              </a:lnSpc>
            </a:pPr>
            <a:r>
              <a:rPr lang="es-PE" dirty="0" smtClean="0"/>
              <a:t>Es un placa modular inteligente de monitoreo, contiene diversos sensores que nos permitirán tener parámetros de humedad , temperatura, </a:t>
            </a:r>
            <a:r>
              <a:rPr lang="es-PE" dirty="0" err="1" smtClean="0"/>
              <a:t>ph</a:t>
            </a:r>
            <a:r>
              <a:rPr lang="es-PE" dirty="0" smtClean="0"/>
              <a:t> , algunas sustancias toxicas como gases.  </a:t>
            </a:r>
          </a:p>
          <a:p>
            <a:pPr>
              <a:lnSpc>
                <a:spcPct val="90000"/>
              </a:lnSpc>
            </a:pPr>
            <a:r>
              <a:rPr lang="es-PE" dirty="0" smtClean="0"/>
              <a:t>Consta de una pequeña caja que lleva placas y circuitos integrados , podrá distinguir la magnitud del incendio, inundación o sustancias toxicas , y de inmediato emitirá un mensaje de alerta vía Twitter , correo o SMS  a los propietarios del controlador, en algunos casos podrá generar un actuador de acuerdos a los datos recibidos , todo es almacenado en la Nube.</a:t>
            </a:r>
          </a:p>
          <a:p>
            <a:pPr>
              <a:lnSpc>
                <a:spcPct val="90000"/>
              </a:lnSpc>
            </a:pPr>
            <a:endParaRPr lang="es-PE" sz="1600" dirty="0"/>
          </a:p>
        </p:txBody>
      </p:sp>
      <p:sp>
        <p:nvSpPr>
          <p:cNvPr id="5" name="CuadroTexto 4"/>
          <p:cNvSpPr txBox="1"/>
          <p:nvPr/>
        </p:nvSpPr>
        <p:spPr>
          <a:xfrm>
            <a:off x="549796" y="6075959"/>
            <a:ext cx="10873208" cy="867930"/>
          </a:xfrm>
          <a:prstGeom prst="rect">
            <a:avLst/>
          </a:prstGeom>
          <a:noFill/>
        </p:spPr>
        <p:txBody>
          <a:bodyPr wrap="square" rtlCol="0">
            <a:spAutoFit/>
          </a:bodyPr>
          <a:lstStyle/>
          <a:p>
            <a:pPr>
              <a:lnSpc>
                <a:spcPct val="90000"/>
              </a:lnSpc>
            </a:pPr>
            <a:r>
              <a:rPr lang="es-PE" sz="1600" dirty="0" smtClean="0"/>
              <a:t>*Fuente: </a:t>
            </a:r>
            <a:r>
              <a:rPr lang="es-PE" sz="1600" dirty="0" smtClean="0">
                <a:hlinkClick r:id="rId3"/>
              </a:rPr>
              <a:t>http</a:t>
            </a:r>
            <a:r>
              <a:rPr lang="es-PE" sz="1600" dirty="0">
                <a:hlinkClick r:id="rId3"/>
              </a:rPr>
              <a:t>://agriculturers.com/un-sistema-inteligente-para-el-monitoreo-de-temperatura-humedad-ph-y-sustancias-toxicas</a:t>
            </a:r>
            <a:r>
              <a:rPr lang="es-PE" sz="1600" dirty="0" smtClean="0">
                <a:hlinkClick r:id="rId3"/>
              </a:rPr>
              <a:t>/</a:t>
            </a:r>
            <a:endParaRPr lang="es-PE" sz="1600" dirty="0" smtClean="0"/>
          </a:p>
          <a:p>
            <a:pPr>
              <a:lnSpc>
                <a:spcPct val="90000"/>
              </a:lnSpc>
            </a:pPr>
            <a:endParaRPr lang="es-PE" sz="2400" dirty="0"/>
          </a:p>
        </p:txBody>
      </p:sp>
    </p:spTree>
    <p:extLst>
      <p:ext uri="{BB962C8B-B14F-4D97-AF65-F5344CB8AC3E}">
        <p14:creationId xmlns:p14="http://schemas.microsoft.com/office/powerpoint/2010/main" val="37798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Cortinas Fotoeléctricas de </a:t>
            </a:r>
            <a:r>
              <a:rPr lang="es-PE" dirty="0"/>
              <a:t>S</a:t>
            </a:r>
            <a:r>
              <a:rPr lang="es-PE" dirty="0" smtClean="0"/>
              <a:t>eguridad</a:t>
            </a:r>
            <a:endParaRPr lang="es-PE"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9" y="1988840"/>
            <a:ext cx="2112235" cy="1584176"/>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89" y="4274858"/>
            <a:ext cx="2112235" cy="1584176"/>
          </a:xfrm>
          <a:prstGeom prst="rect">
            <a:avLst/>
          </a:prstGeom>
        </p:spPr>
      </p:pic>
      <p:sp>
        <p:nvSpPr>
          <p:cNvPr id="5" name="CuadroTexto 4"/>
          <p:cNvSpPr txBox="1"/>
          <p:nvPr/>
        </p:nvSpPr>
        <p:spPr>
          <a:xfrm>
            <a:off x="3286100" y="2165715"/>
            <a:ext cx="4752528" cy="3693319"/>
          </a:xfrm>
          <a:prstGeom prst="rect">
            <a:avLst/>
          </a:prstGeom>
          <a:noFill/>
        </p:spPr>
        <p:txBody>
          <a:bodyPr wrap="square" rtlCol="0">
            <a:spAutoFit/>
          </a:bodyPr>
          <a:lstStyle/>
          <a:p>
            <a:pPr algn="just">
              <a:lnSpc>
                <a:spcPct val="90000"/>
              </a:lnSpc>
            </a:pPr>
            <a:r>
              <a:rPr lang="es-PE" sz="2000" dirty="0" smtClean="0"/>
              <a:t>A nivel industrial las cortinas y barreras fotoeléctricas  de seguridad se usan e lugares donde las piezas  de maquinas pueden dañar a mercancía como a personas del entorno.</a:t>
            </a:r>
          </a:p>
          <a:p>
            <a:pPr algn="just">
              <a:lnSpc>
                <a:spcPct val="90000"/>
              </a:lnSpc>
            </a:pPr>
            <a:r>
              <a:rPr lang="es-PE" sz="2000" dirty="0" smtClean="0"/>
              <a:t>Dichas cortinas fotoeléctricas se componen de un emisor y un receptor óptico.</a:t>
            </a:r>
          </a:p>
          <a:p>
            <a:pPr algn="just">
              <a:lnSpc>
                <a:spcPct val="90000"/>
              </a:lnSpc>
            </a:pPr>
            <a:r>
              <a:rPr lang="es-PE" sz="2000" dirty="0"/>
              <a:t>Los sensores fotoeléctricos de seguridad de la gama OY están divididos en cortinas fotoeléctricas de seguridad y barreras fotoeléctricas de </a:t>
            </a:r>
            <a:r>
              <a:rPr lang="es-PE" sz="2000" dirty="0" smtClean="0"/>
              <a:t>seguridad</a:t>
            </a:r>
            <a:r>
              <a:rPr lang="es-PE" sz="2000" dirty="0"/>
              <a:t>, </a:t>
            </a:r>
            <a:r>
              <a:rPr lang="es-PE" sz="2000" dirty="0" smtClean="0"/>
              <a:t>el </a:t>
            </a:r>
            <a:r>
              <a:rPr lang="es-PE" sz="2000" dirty="0"/>
              <a:t>ancho de la zona protegida (alcance) es la distancia máxima entre el emisor y el receptor.</a:t>
            </a:r>
            <a:endParaRPr lang="es-PE" sz="2000" dirty="0" smtClean="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804" y="2705382"/>
            <a:ext cx="3148750" cy="2361564"/>
          </a:xfrm>
          <a:prstGeom prst="rect">
            <a:avLst/>
          </a:prstGeom>
        </p:spPr>
      </p:pic>
    </p:spTree>
    <p:extLst>
      <p:ext uri="{BB962C8B-B14F-4D97-AF65-F5344CB8AC3E}">
        <p14:creationId xmlns:p14="http://schemas.microsoft.com/office/powerpoint/2010/main" val="24279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smtClean="0"/>
              <a:t>Smart </a:t>
            </a:r>
            <a:r>
              <a:rPr lang="es-PE" sz="4000" dirty="0" err="1" smtClean="0"/>
              <a:t>Helmet</a:t>
            </a:r>
            <a:r>
              <a:rPr lang="es-PE" sz="4000" dirty="0" smtClean="0"/>
              <a:t> Sensor </a:t>
            </a:r>
            <a:r>
              <a:rPr lang="es-PE" sz="4000" dirty="0" err="1" smtClean="0"/>
              <a:t>System</a:t>
            </a:r>
            <a:endParaRPr lang="es-PE" sz="4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96" y="2636912"/>
            <a:ext cx="5361323" cy="3024336"/>
          </a:xfrm>
          <a:prstGeom prst="rect">
            <a:avLst/>
          </a:prstGeom>
        </p:spPr>
      </p:pic>
      <p:sp>
        <p:nvSpPr>
          <p:cNvPr id="4" name="CuadroTexto 3"/>
          <p:cNvSpPr txBox="1"/>
          <p:nvPr/>
        </p:nvSpPr>
        <p:spPr>
          <a:xfrm>
            <a:off x="6166420" y="1844824"/>
            <a:ext cx="5688632" cy="4081117"/>
          </a:xfrm>
          <a:prstGeom prst="rect">
            <a:avLst/>
          </a:prstGeom>
          <a:noFill/>
        </p:spPr>
        <p:txBody>
          <a:bodyPr wrap="square" rtlCol="0">
            <a:spAutoFit/>
          </a:bodyPr>
          <a:lstStyle/>
          <a:p>
            <a:pPr>
              <a:lnSpc>
                <a:spcPct val="90000"/>
              </a:lnSpc>
            </a:pPr>
            <a:r>
              <a:rPr lang="es-ES" sz="2400" dirty="0" smtClean="0"/>
              <a:t>Es un sistema de sensores s que utiliza tecnología </a:t>
            </a:r>
            <a:r>
              <a:rPr lang="es-ES" sz="2400" dirty="0" err="1" smtClean="0"/>
              <a:t>Force</a:t>
            </a:r>
            <a:r>
              <a:rPr lang="es-ES" sz="2400" dirty="0" smtClean="0"/>
              <a:t> </a:t>
            </a:r>
            <a:r>
              <a:rPr lang="es-ES" sz="2400" dirty="0" err="1" smtClean="0"/>
              <a:t>Location</a:t>
            </a:r>
            <a:r>
              <a:rPr lang="es-ES" sz="2400" dirty="0" smtClean="0"/>
              <a:t> Sensor </a:t>
            </a:r>
            <a:r>
              <a:rPr lang="es-ES" sz="2400" dirty="0" err="1" smtClean="0"/>
              <a:t>System</a:t>
            </a:r>
            <a:r>
              <a:rPr lang="es-ES" sz="2400" dirty="0" smtClean="0"/>
              <a:t>, lo cual captura la imagen completa a alta velocidad del momento exacto del impacto desde el punto de vista de la cabeza de quien lo sufre, proporciona información en tiempo real con una seria de comandos pre establecidos hacia un dispositivo </a:t>
            </a:r>
            <a:r>
              <a:rPr lang="es-ES" sz="2400" dirty="0" err="1" smtClean="0"/>
              <a:t>Bluetooh</a:t>
            </a:r>
            <a:r>
              <a:rPr lang="es-ES" sz="2400" dirty="0" smtClean="0"/>
              <a:t> emparejado, que permite obtener respuesta post- trauma.</a:t>
            </a:r>
          </a:p>
          <a:p>
            <a:pPr>
              <a:lnSpc>
                <a:spcPct val="90000"/>
              </a:lnSpc>
            </a:pPr>
            <a:r>
              <a:rPr lang="es-ES" sz="2400" dirty="0"/>
              <a:t> </a:t>
            </a:r>
            <a:r>
              <a:rPr lang="es-ES" sz="2400" dirty="0" smtClean="0"/>
              <a:t>Contiene una red de 40 sensores embebidos en el revestimiento del casco.</a:t>
            </a:r>
            <a:endParaRPr lang="es-PE" sz="2400" dirty="0"/>
          </a:p>
        </p:txBody>
      </p:sp>
    </p:spTree>
    <p:extLst>
      <p:ext uri="{BB962C8B-B14F-4D97-AF65-F5344CB8AC3E}">
        <p14:creationId xmlns:p14="http://schemas.microsoft.com/office/powerpoint/2010/main" val="204564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3600" dirty="0" err="1" smtClean="0"/>
              <a:t>Smartphones</a:t>
            </a:r>
            <a:r>
              <a:rPr lang="es-ES" sz="3600" dirty="0" smtClean="0"/>
              <a:t> con sensores de huella</a:t>
            </a:r>
            <a:endParaRPr lang="es-PE" sz="36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2492896"/>
            <a:ext cx="5905500" cy="3390900"/>
          </a:xfrm>
          <a:prstGeom prst="rect">
            <a:avLst/>
          </a:prstGeom>
        </p:spPr>
      </p:pic>
      <p:sp>
        <p:nvSpPr>
          <p:cNvPr id="4" name="CuadroTexto 3"/>
          <p:cNvSpPr txBox="1"/>
          <p:nvPr/>
        </p:nvSpPr>
        <p:spPr>
          <a:xfrm>
            <a:off x="6670476" y="2060848"/>
            <a:ext cx="4824536" cy="3083921"/>
          </a:xfrm>
          <a:prstGeom prst="rect">
            <a:avLst/>
          </a:prstGeom>
          <a:noFill/>
        </p:spPr>
        <p:txBody>
          <a:bodyPr wrap="square" rtlCol="0">
            <a:spAutoFit/>
          </a:bodyPr>
          <a:lstStyle/>
          <a:p>
            <a:pPr>
              <a:lnSpc>
                <a:spcPct val="90000"/>
              </a:lnSpc>
            </a:pPr>
            <a:r>
              <a:rPr lang="es-ES" dirty="0" smtClean="0"/>
              <a:t>Los sensores ópticos de huellas dactilares ofrecen una gama amplia de  características de autenticación únicas y seguras como la </a:t>
            </a:r>
            <a:r>
              <a:rPr lang="es-ES" dirty="0" err="1" smtClean="0"/>
              <a:t>Quantun</a:t>
            </a:r>
            <a:r>
              <a:rPr lang="es-ES" dirty="0" smtClean="0"/>
              <a:t> </a:t>
            </a:r>
            <a:r>
              <a:rPr lang="es-ES" dirty="0" err="1" smtClean="0"/>
              <a:t>Matcher</a:t>
            </a:r>
            <a:r>
              <a:rPr lang="es-ES" dirty="0" smtClean="0"/>
              <a:t> utilizando inteligencia artificial para distinguir entre posibles fraudes y dedos reales .</a:t>
            </a:r>
          </a:p>
          <a:p>
            <a:pPr>
              <a:lnSpc>
                <a:spcPct val="90000"/>
              </a:lnSpc>
            </a:pPr>
            <a:endParaRPr lang="es-ES" dirty="0"/>
          </a:p>
          <a:p>
            <a:pPr>
              <a:lnSpc>
                <a:spcPct val="90000"/>
              </a:lnSpc>
            </a:pPr>
            <a:r>
              <a:rPr lang="es-ES" dirty="0" smtClean="0"/>
              <a:t>La solución óptica de  Clear ID FS9500 de alto rendimiento funciona con los dedos húmedos, secos y fríos y también estará protegida por vidrio y a prueba de agua.</a:t>
            </a:r>
          </a:p>
          <a:p>
            <a:pPr>
              <a:lnSpc>
                <a:spcPct val="90000"/>
              </a:lnSpc>
            </a:pPr>
            <a:r>
              <a:rPr lang="es-ES" dirty="0" smtClean="0"/>
              <a:t>Ya están disponibles en dispositivos  de Samsung  desde el 9 y 12 de enero  del 2018.</a:t>
            </a:r>
            <a:endParaRPr lang="es-PE" dirty="0"/>
          </a:p>
        </p:txBody>
      </p:sp>
    </p:spTree>
    <p:extLst>
      <p:ext uri="{BB962C8B-B14F-4D97-AF65-F5344CB8AC3E}">
        <p14:creationId xmlns:p14="http://schemas.microsoft.com/office/powerpoint/2010/main" val="138142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WEBIBLIOGRAFIA :</a:t>
            </a:r>
            <a:endParaRPr lang="es-PE" dirty="0"/>
          </a:p>
        </p:txBody>
      </p:sp>
      <p:sp>
        <p:nvSpPr>
          <p:cNvPr id="3" name="CuadroTexto 2"/>
          <p:cNvSpPr txBox="1"/>
          <p:nvPr/>
        </p:nvSpPr>
        <p:spPr>
          <a:xfrm>
            <a:off x="1701924" y="1844824"/>
            <a:ext cx="8784976" cy="4745915"/>
          </a:xfrm>
          <a:prstGeom prst="rect">
            <a:avLst/>
          </a:prstGeom>
          <a:noFill/>
        </p:spPr>
        <p:txBody>
          <a:bodyPr wrap="square" rtlCol="0">
            <a:spAutoFit/>
          </a:bodyPr>
          <a:lstStyle/>
          <a:p>
            <a:pPr marL="457200" indent="-457200">
              <a:lnSpc>
                <a:spcPct val="90000"/>
              </a:lnSpc>
              <a:buFont typeface="+mj-lt"/>
              <a:buAutoNum type="arabicPeriod"/>
            </a:pPr>
            <a:r>
              <a:rPr lang="es-PE" sz="2400" dirty="0">
                <a:hlinkClick r:id="rId2"/>
              </a:rPr>
              <a:t>https://www.luisllamas.es/arduino-detector-lineas-tcrt5000l</a:t>
            </a:r>
            <a:r>
              <a:rPr lang="es-PE" sz="2400" dirty="0" smtClean="0">
                <a:hlinkClick r:id="rId2"/>
              </a:rPr>
              <a:t>/</a:t>
            </a:r>
            <a:endParaRPr lang="es-PE" sz="2400" dirty="0" smtClean="0"/>
          </a:p>
          <a:p>
            <a:pPr marL="457200" indent="-457200">
              <a:lnSpc>
                <a:spcPct val="90000"/>
              </a:lnSpc>
              <a:buFont typeface="+mj-lt"/>
              <a:buAutoNum type="arabicPeriod"/>
            </a:pPr>
            <a:r>
              <a:rPr lang="es-PE" sz="2400" dirty="0">
                <a:hlinkClick r:id="rId3"/>
              </a:rPr>
              <a:t>http://</a:t>
            </a:r>
            <a:r>
              <a:rPr lang="es-PE" sz="2400" dirty="0" smtClean="0">
                <a:hlinkClick r:id="rId3"/>
              </a:rPr>
              <a:t>www.electronicoscaldas.com/infrarrojos/626-sensor-optico-reflectivo-tcrt5000l.html</a:t>
            </a:r>
            <a:endParaRPr lang="es-PE" sz="2400" dirty="0" smtClean="0"/>
          </a:p>
          <a:p>
            <a:pPr marL="457200" indent="-457200">
              <a:lnSpc>
                <a:spcPct val="90000"/>
              </a:lnSpc>
              <a:buFont typeface="+mj-lt"/>
              <a:buAutoNum type="arabicPeriod"/>
            </a:pPr>
            <a:r>
              <a:rPr lang="es-PE" sz="2400" dirty="0">
                <a:hlinkClick r:id="rId4"/>
              </a:rPr>
              <a:t>https://prezi.com/dqqnwejurmla/aplicaciones-del-sensor-de-imagen</a:t>
            </a:r>
            <a:r>
              <a:rPr lang="es-PE" sz="2400" dirty="0" smtClean="0">
                <a:hlinkClick r:id="rId4"/>
              </a:rPr>
              <a:t>/</a:t>
            </a:r>
            <a:endParaRPr lang="es-PE" sz="2400" dirty="0" smtClean="0"/>
          </a:p>
          <a:p>
            <a:pPr marL="457200" indent="-457200">
              <a:lnSpc>
                <a:spcPct val="90000"/>
              </a:lnSpc>
              <a:buFont typeface="+mj-lt"/>
              <a:buAutoNum type="arabicPeriod"/>
            </a:pPr>
            <a:r>
              <a:rPr lang="es-PE" sz="2400" dirty="0">
                <a:hlinkClick r:id="rId5"/>
              </a:rPr>
              <a:t>http://</a:t>
            </a:r>
            <a:r>
              <a:rPr lang="es-PE" sz="2400" dirty="0" smtClean="0">
                <a:hlinkClick r:id="rId5"/>
              </a:rPr>
              <a:t>www.monografias.com/trabajos10/humed/humed.shtml</a:t>
            </a:r>
            <a:endParaRPr lang="es-PE" sz="2400" dirty="0" smtClean="0"/>
          </a:p>
          <a:p>
            <a:pPr marL="457200" indent="-457200">
              <a:lnSpc>
                <a:spcPct val="90000"/>
              </a:lnSpc>
              <a:buFont typeface="+mj-lt"/>
              <a:buAutoNum type="arabicPeriod"/>
            </a:pPr>
            <a:r>
              <a:rPr lang="es-PE" sz="2400" dirty="0">
                <a:hlinkClick r:id="rId6"/>
              </a:rPr>
              <a:t>https://www.prometec.net/sensor-pir</a:t>
            </a:r>
            <a:r>
              <a:rPr lang="es-PE" sz="2400" dirty="0" smtClean="0">
                <a:hlinkClick r:id="rId6"/>
              </a:rPr>
              <a:t>/#</a:t>
            </a:r>
            <a:endParaRPr lang="es-PE" sz="2400" dirty="0" smtClean="0"/>
          </a:p>
          <a:p>
            <a:pPr marL="457200" indent="-457200">
              <a:lnSpc>
                <a:spcPct val="90000"/>
              </a:lnSpc>
              <a:buFont typeface="+mj-lt"/>
              <a:buAutoNum type="arabicPeriod"/>
            </a:pPr>
            <a:r>
              <a:rPr lang="es-PE" sz="2400" dirty="0">
                <a:hlinkClick r:id="rId7"/>
              </a:rPr>
              <a:t>http://</a:t>
            </a:r>
            <a:r>
              <a:rPr lang="es-PE" sz="2400" dirty="0" smtClean="0">
                <a:hlinkClick r:id="rId7"/>
              </a:rPr>
              <a:t>thelastlabproject.blogspot.pe/2010/12/aplicaciones-de-los-sensores.html</a:t>
            </a:r>
            <a:endParaRPr lang="es-PE" sz="2400" dirty="0" smtClean="0"/>
          </a:p>
          <a:p>
            <a:pPr marL="457200" indent="-457200">
              <a:lnSpc>
                <a:spcPct val="90000"/>
              </a:lnSpc>
              <a:buFont typeface="+mj-lt"/>
              <a:buAutoNum type="arabicPeriod"/>
            </a:pPr>
            <a:r>
              <a:rPr lang="es-PE" sz="2400" dirty="0">
                <a:hlinkClick r:id="rId8"/>
              </a:rPr>
              <a:t>https://hetpro-store.com/TUTORIALES/sensor-de-gas-mq2</a:t>
            </a:r>
            <a:r>
              <a:rPr lang="es-PE" sz="2400" dirty="0" smtClean="0">
                <a:hlinkClick r:id="rId8"/>
              </a:rPr>
              <a:t>/</a:t>
            </a:r>
            <a:endParaRPr lang="es-PE" sz="2400" dirty="0" smtClean="0"/>
          </a:p>
          <a:p>
            <a:pPr marL="457200" indent="-457200">
              <a:lnSpc>
                <a:spcPct val="90000"/>
              </a:lnSpc>
              <a:buFont typeface="+mj-lt"/>
              <a:buAutoNum type="arabicPeriod"/>
            </a:pPr>
            <a:r>
              <a:rPr lang="es-PE" sz="2400" dirty="0">
                <a:hlinkClick r:id="rId9"/>
              </a:rPr>
              <a:t>http://www.instructables.com/id/Lector-De-Huella-Digital-Arduino</a:t>
            </a:r>
            <a:r>
              <a:rPr lang="es-PE" sz="2400" dirty="0" smtClean="0">
                <a:hlinkClick r:id="rId9"/>
              </a:rPr>
              <a:t>/</a:t>
            </a:r>
            <a:endParaRPr lang="es-PE" sz="2400" dirty="0" smtClean="0"/>
          </a:p>
          <a:p>
            <a:pPr marL="457200" indent="-457200">
              <a:lnSpc>
                <a:spcPct val="90000"/>
              </a:lnSpc>
              <a:buFont typeface="+mj-lt"/>
              <a:buAutoNum type="arabicPeriod"/>
            </a:pPr>
            <a:r>
              <a:rPr lang="es-PE" sz="2400" dirty="0">
                <a:hlinkClick r:id="rId10"/>
              </a:rPr>
              <a:t>https://electronicastore.net/producto/modulo-ky-031-sensor-de-impacto-arduino-o-micro</a:t>
            </a:r>
            <a:r>
              <a:rPr lang="es-PE" sz="2400" dirty="0" smtClean="0">
                <a:hlinkClick r:id="rId10"/>
              </a:rPr>
              <a:t>/</a:t>
            </a:r>
            <a:endParaRPr lang="es-PE" sz="2400" dirty="0" smtClean="0"/>
          </a:p>
        </p:txBody>
      </p:sp>
    </p:spTree>
    <p:extLst>
      <p:ext uri="{BB962C8B-B14F-4D97-AF65-F5344CB8AC3E}">
        <p14:creationId xmlns:p14="http://schemas.microsoft.com/office/powerpoint/2010/main" val="16971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656</TotalTime>
  <Words>577</Words>
  <Application>Microsoft Office PowerPoint</Application>
  <PresentationFormat>Personalizado</PresentationFormat>
  <Paragraphs>38</Paragraphs>
  <Slides>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Consolas</vt:lpstr>
      <vt:lpstr>Corbel</vt:lpstr>
      <vt:lpstr>Pizarra 16 x 9</vt:lpstr>
      <vt:lpstr>SISTEMAS INTELIGENTES</vt:lpstr>
      <vt:lpstr>Sistema Inteligente de Iluminación por Intel Lumen</vt:lpstr>
      <vt:lpstr>Presentación de PowerPoint</vt:lpstr>
      <vt:lpstr>Sistema Inteligente de Monitoreo de Temperatura, Humedad, Ph y sustancias toxicas</vt:lpstr>
      <vt:lpstr>Cortinas Fotoeléctricas de Seguridad</vt:lpstr>
      <vt:lpstr>Smart Helmet Sensor System</vt:lpstr>
      <vt:lpstr>Smartphones con sensores de huella</vt:lpstr>
      <vt:lpstr>WEBIBLIOGRAFIA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SENSORES</dc:title>
  <dc:creator>erik caqui</dc:creator>
  <cp:lastModifiedBy>MULLERDIM</cp:lastModifiedBy>
  <cp:revision>31</cp:revision>
  <dcterms:created xsi:type="dcterms:W3CDTF">2018-03-22T15:41:44Z</dcterms:created>
  <dcterms:modified xsi:type="dcterms:W3CDTF">2018-03-28T16:35:00Z</dcterms:modified>
</cp:coreProperties>
</file>