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0" r:id="rId3"/>
    <p:sldId id="266" r:id="rId4"/>
    <p:sldId id="280" r:id="rId5"/>
    <p:sldId id="281" r:id="rId6"/>
    <p:sldId id="263" r:id="rId7"/>
    <p:sldId id="279" r:id="rId8"/>
    <p:sldId id="271" r:id="rId9"/>
    <p:sldId id="282" r:id="rId10"/>
    <p:sldId id="272" r:id="rId11"/>
    <p:sldId id="283" r:id="rId12"/>
    <p:sldId id="273" r:id="rId13"/>
    <p:sldId id="274" r:id="rId14"/>
    <p:sldId id="284" r:id="rId15"/>
    <p:sldId id="275" r:id="rId16"/>
    <p:sldId id="276" r:id="rId17"/>
    <p:sldId id="277" r:id="rId18"/>
    <p:sldId id="278" r:id="rId19"/>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80" d="100"/>
          <a:sy n="80" d="100"/>
        </p:scale>
        <p:origin x="378" y="78"/>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28/03/2018</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28/03/2018</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16</a:t>
            </a:fld>
            <a:endParaRPr lang="es-ES" dirty="0"/>
          </a:p>
        </p:txBody>
      </p:sp>
    </p:spTree>
    <p:extLst>
      <p:ext uri="{BB962C8B-B14F-4D97-AF65-F5344CB8AC3E}">
        <p14:creationId xmlns:p14="http://schemas.microsoft.com/office/powerpoint/2010/main" val="136882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17</a:t>
            </a:fld>
            <a:endParaRPr lang="es-ES" dirty="0"/>
          </a:p>
        </p:txBody>
      </p:sp>
    </p:spTree>
    <p:extLst>
      <p:ext uri="{BB962C8B-B14F-4D97-AF65-F5344CB8AC3E}">
        <p14:creationId xmlns:p14="http://schemas.microsoft.com/office/powerpoint/2010/main" val="65557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396154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249081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40832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8</a:t>
            </a:fld>
            <a:endParaRPr lang="es-ES" dirty="0"/>
          </a:p>
        </p:txBody>
      </p:sp>
    </p:spTree>
    <p:extLst>
      <p:ext uri="{BB962C8B-B14F-4D97-AF65-F5344CB8AC3E}">
        <p14:creationId xmlns:p14="http://schemas.microsoft.com/office/powerpoint/2010/main" val="356921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10</a:t>
            </a:fld>
            <a:endParaRPr lang="es-ES" dirty="0"/>
          </a:p>
        </p:txBody>
      </p:sp>
    </p:spTree>
    <p:extLst>
      <p:ext uri="{BB962C8B-B14F-4D97-AF65-F5344CB8AC3E}">
        <p14:creationId xmlns:p14="http://schemas.microsoft.com/office/powerpoint/2010/main" val="264628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12</a:t>
            </a:fld>
            <a:endParaRPr lang="es-ES" dirty="0"/>
          </a:p>
        </p:txBody>
      </p:sp>
    </p:spTree>
    <p:extLst>
      <p:ext uri="{BB962C8B-B14F-4D97-AF65-F5344CB8AC3E}">
        <p14:creationId xmlns:p14="http://schemas.microsoft.com/office/powerpoint/2010/main" val="85854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13</a:t>
            </a:fld>
            <a:endParaRPr lang="es-ES" dirty="0"/>
          </a:p>
        </p:txBody>
      </p:sp>
    </p:spTree>
    <p:extLst>
      <p:ext uri="{BB962C8B-B14F-4D97-AF65-F5344CB8AC3E}">
        <p14:creationId xmlns:p14="http://schemas.microsoft.com/office/powerpoint/2010/main" val="333209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15</a:t>
            </a:fld>
            <a:endParaRPr lang="es-ES" dirty="0"/>
          </a:p>
        </p:txBody>
      </p:sp>
    </p:spTree>
    <p:extLst>
      <p:ext uri="{BB962C8B-B14F-4D97-AF65-F5344CB8AC3E}">
        <p14:creationId xmlns:p14="http://schemas.microsoft.com/office/powerpoint/2010/main" val="85837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smtClean="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smtClean="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28/03/2018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28/03/2018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28/03/2018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28/03/2018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28/03/2018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28/03/2018</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hyperlink" Target="https://hetpro-store.com/TUTORIALES/sensor-de-gas-mq2/" TargetMode="External"/><Relationship Id="rId3" Type="http://schemas.openxmlformats.org/officeDocument/2006/relationships/hyperlink" Target="http://www.electronicoscaldas.com/infrarrojos/626-sensor-optico-reflectivo-tcrt5000l.html" TargetMode="External"/><Relationship Id="rId7" Type="http://schemas.openxmlformats.org/officeDocument/2006/relationships/hyperlink" Target="http://thelastlabproject.blogspot.pe/2010/12/aplicaciones-de-los-sensores.html" TargetMode="External"/><Relationship Id="rId2" Type="http://schemas.openxmlformats.org/officeDocument/2006/relationships/hyperlink" Target="https://www.luisllamas.es/arduino-detector-lineas-tcrt5000l/" TargetMode="External"/><Relationship Id="rId1" Type="http://schemas.openxmlformats.org/officeDocument/2006/relationships/slideLayout" Target="../slideLayouts/slideLayout6.xml"/><Relationship Id="rId6" Type="http://schemas.openxmlformats.org/officeDocument/2006/relationships/hyperlink" Target="https://www.prometec.net/sensor-pir/" TargetMode="External"/><Relationship Id="rId5" Type="http://schemas.openxmlformats.org/officeDocument/2006/relationships/hyperlink" Target="http://www.monografias.com/trabajos10/humed/humed.shtml" TargetMode="External"/><Relationship Id="rId10" Type="http://schemas.openxmlformats.org/officeDocument/2006/relationships/hyperlink" Target="https://electronicastore.net/producto/modulo-ky-031-sensor-de-impacto-arduino-o-micro/" TargetMode="External"/><Relationship Id="rId4" Type="http://schemas.openxmlformats.org/officeDocument/2006/relationships/hyperlink" Target="https://prezi.com/dqqnwejurmla/aplicaciones-del-sensor-de-imagen/" TargetMode="External"/><Relationship Id="rId9" Type="http://schemas.openxmlformats.org/officeDocument/2006/relationships/hyperlink" Target="http://www.instructables.com/id/Lector-De-Huella-Digital-Ardui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agriculturers.com/un-sistema-inteligente-para-el-monitoreo-de-temperatura-humedad-ph-y-sustancias-toxicas/"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10 SENSORES</a:t>
            </a:r>
            <a:endParaRPr lang="es-ES" dirty="0"/>
          </a:p>
        </p:txBody>
      </p:sp>
      <p:sp>
        <p:nvSpPr>
          <p:cNvPr id="3" name="Subtítulo 2"/>
          <p:cNvSpPr>
            <a:spLocks noGrp="1"/>
          </p:cNvSpPr>
          <p:nvPr>
            <p:ph type="subTitle" idx="1"/>
          </p:nvPr>
        </p:nvSpPr>
        <p:spPr>
          <a:xfrm>
            <a:off x="1536650" y="5013176"/>
            <a:ext cx="9143999" cy="1066800"/>
          </a:xfrm>
        </p:spPr>
        <p:txBody>
          <a:bodyPr rtlCol="0"/>
          <a:lstStyle/>
          <a:p>
            <a:pPr rtl="0"/>
            <a:r>
              <a:rPr lang="es-ES" dirty="0" smtClean="0"/>
              <a:t>Y SU APLICACIÓN EN LA VIDA REAL.</a:t>
            </a:r>
            <a:endParaRPr lang="es-E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7914" y="73083"/>
            <a:ext cx="9143998" cy="979653"/>
          </a:xfrm>
        </p:spPr>
        <p:txBody>
          <a:bodyPr rtlCol="0"/>
          <a:lstStyle/>
          <a:p>
            <a:pPr algn="ctr" rtl="0"/>
            <a:r>
              <a:rPr lang="es-ES" sz="4800" dirty="0" smtClean="0"/>
              <a:t>SENSOR DE IMPACTO</a:t>
            </a:r>
            <a:endParaRPr lang="es-ES" sz="4800" dirty="0"/>
          </a:p>
        </p:txBody>
      </p:sp>
      <p:sp>
        <p:nvSpPr>
          <p:cNvPr id="4" name="Marcador de posición de texto 3"/>
          <p:cNvSpPr>
            <a:spLocks noGrp="1"/>
          </p:cNvSpPr>
          <p:nvPr>
            <p:ph type="body" sz="half" idx="2"/>
          </p:nvPr>
        </p:nvSpPr>
        <p:spPr>
          <a:xfrm>
            <a:off x="1269877" y="2780928"/>
            <a:ext cx="2938066" cy="3384376"/>
          </a:xfrm>
        </p:spPr>
        <p:txBody>
          <a:bodyPr rtlCol="0">
            <a:noAutofit/>
          </a:bodyPr>
          <a:lstStyle/>
          <a:p>
            <a:pPr algn="r"/>
            <a:r>
              <a:rPr lang="es-PE" sz="2400" dirty="0">
                <a:latin typeface="+mj-lt"/>
              </a:rPr>
              <a:t>Este sensor este sensor tiene la capacidad de percibir los impactos que este o una superficie sujeto a este pueda </a:t>
            </a:r>
            <a:r>
              <a:rPr lang="es-PE" sz="2400" dirty="0" smtClean="0">
                <a:latin typeface="+mj-lt"/>
              </a:rPr>
              <a:t>recibir.</a:t>
            </a:r>
            <a:endParaRPr lang="es-ES" sz="2400" dirty="0"/>
          </a:p>
        </p:txBody>
      </p:sp>
      <p:sp>
        <p:nvSpPr>
          <p:cNvPr id="5" name="Explosión 1 4"/>
          <p:cNvSpPr/>
          <p:nvPr/>
        </p:nvSpPr>
        <p:spPr>
          <a:xfrm>
            <a:off x="1607914" y="1052736"/>
            <a:ext cx="2581437" cy="17281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190.00</a:t>
            </a:r>
            <a:endParaRPr lang="es-PE" sz="2400" dirty="0"/>
          </a:p>
        </p:txBody>
      </p:sp>
      <p:pic>
        <p:nvPicPr>
          <p:cNvPr id="7" name="Marcador de contenido 2"/>
          <p:cNvPicPr>
            <a:picLocks noChangeAspect="1"/>
          </p:cNvPicPr>
          <p:nvPr/>
        </p:nvPicPr>
        <p:blipFill>
          <a:blip r:embed="rId3" cstate="print">
            <a:extLst>
              <a:ext uri="{BEBA8EAE-BF5A-486C-A8C5-ECC9F3942E4B}">
                <a14:imgProps xmlns:a14="http://schemas.microsoft.com/office/drawing/2010/main">
                  <a14:imgLayer r:embed="rId4">
                    <a14:imgEffect>
                      <a14:backgroundRemoval t="4898" b="95013" l="890" r="99020"/>
                    </a14:imgEffect>
                  </a14:imgLayer>
                </a14:imgProps>
              </a:ext>
              <a:ext uri="{28A0092B-C50C-407E-A947-70E740481C1C}">
                <a14:useLocalDpi xmlns:a14="http://schemas.microsoft.com/office/drawing/2010/main" val="0"/>
              </a:ext>
            </a:extLst>
          </a:blip>
          <a:stretch>
            <a:fillRect/>
          </a:stretch>
        </p:blipFill>
        <p:spPr>
          <a:xfrm>
            <a:off x="5135382" y="1700808"/>
            <a:ext cx="4670498" cy="4670498"/>
          </a:xfrm>
          <a:prstGeom prst="rect">
            <a:avLst/>
          </a:prstGeom>
          <a:effectLst>
            <a:glow rad="139700">
              <a:schemeClr val="accent1">
                <a:satMod val="175000"/>
                <a:alpha val="40000"/>
              </a:schemeClr>
            </a:glow>
          </a:effectLst>
        </p:spPr>
      </p:pic>
      <p:sp>
        <p:nvSpPr>
          <p:cNvPr id="8" name="CuadroTexto 7"/>
          <p:cNvSpPr txBox="1"/>
          <p:nvPr/>
        </p:nvSpPr>
        <p:spPr>
          <a:xfrm>
            <a:off x="4438228" y="6267447"/>
            <a:ext cx="7200800" cy="535531"/>
          </a:xfrm>
          <a:prstGeom prst="rect">
            <a:avLst/>
          </a:prstGeom>
          <a:noFill/>
        </p:spPr>
        <p:txBody>
          <a:bodyPr wrap="square" rtlCol="0">
            <a:spAutoFit/>
          </a:bodyPr>
          <a:lstStyle/>
          <a:p>
            <a:pPr>
              <a:lnSpc>
                <a:spcPct val="90000"/>
              </a:lnSpc>
            </a:pPr>
            <a:r>
              <a:rPr lang="es-PE" sz="1600" dirty="0" smtClean="0">
                <a:latin typeface="+mj-lt"/>
              </a:rPr>
              <a:t>*Acelerómetros, prevención de choques y sistemas militar lanza bombas o misiles. </a:t>
            </a:r>
            <a:endParaRPr lang="es-PE" sz="1600" dirty="0">
              <a:latin typeface="+mj-lt"/>
            </a:endParaRPr>
          </a:p>
        </p:txBody>
      </p:sp>
    </p:spTree>
    <p:extLst>
      <p:ext uri="{BB962C8B-B14F-4D97-AF65-F5344CB8AC3E}">
        <p14:creationId xmlns:p14="http://schemas.microsoft.com/office/powerpoint/2010/main" val="7395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t>Smart </a:t>
            </a:r>
            <a:r>
              <a:rPr lang="es-PE" sz="4000" dirty="0" err="1" smtClean="0"/>
              <a:t>Helmet</a:t>
            </a:r>
            <a:r>
              <a:rPr lang="es-PE" sz="4000" dirty="0" smtClean="0"/>
              <a:t> Sensor </a:t>
            </a:r>
            <a:r>
              <a:rPr lang="es-PE" sz="4000" dirty="0" err="1" smtClean="0"/>
              <a:t>System</a:t>
            </a:r>
            <a:endParaRPr lang="es-PE" sz="4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2636912"/>
            <a:ext cx="5361323" cy="3024336"/>
          </a:xfrm>
          <a:prstGeom prst="rect">
            <a:avLst/>
          </a:prstGeom>
        </p:spPr>
      </p:pic>
      <p:sp>
        <p:nvSpPr>
          <p:cNvPr id="4" name="CuadroTexto 3"/>
          <p:cNvSpPr txBox="1"/>
          <p:nvPr/>
        </p:nvSpPr>
        <p:spPr>
          <a:xfrm>
            <a:off x="6166420" y="1844824"/>
            <a:ext cx="5688632" cy="4081117"/>
          </a:xfrm>
          <a:prstGeom prst="rect">
            <a:avLst/>
          </a:prstGeom>
          <a:noFill/>
        </p:spPr>
        <p:txBody>
          <a:bodyPr wrap="square" rtlCol="0">
            <a:spAutoFit/>
          </a:bodyPr>
          <a:lstStyle/>
          <a:p>
            <a:pPr>
              <a:lnSpc>
                <a:spcPct val="90000"/>
              </a:lnSpc>
            </a:pPr>
            <a:r>
              <a:rPr lang="es-ES" sz="2400" dirty="0" smtClean="0"/>
              <a:t>Es un sistema de sensores s que utiliza tecnología </a:t>
            </a:r>
            <a:r>
              <a:rPr lang="es-ES" sz="2400" dirty="0" err="1" smtClean="0"/>
              <a:t>Force</a:t>
            </a:r>
            <a:r>
              <a:rPr lang="es-ES" sz="2400" dirty="0" smtClean="0"/>
              <a:t> </a:t>
            </a:r>
            <a:r>
              <a:rPr lang="es-ES" sz="2400" dirty="0" err="1" smtClean="0"/>
              <a:t>Location</a:t>
            </a:r>
            <a:r>
              <a:rPr lang="es-ES" sz="2400" dirty="0" smtClean="0"/>
              <a:t> Sensor </a:t>
            </a:r>
            <a:r>
              <a:rPr lang="es-ES" sz="2400" dirty="0" err="1" smtClean="0"/>
              <a:t>System</a:t>
            </a:r>
            <a:r>
              <a:rPr lang="es-ES" sz="2400" dirty="0" smtClean="0"/>
              <a:t>, lo cual captura la imagen completa a alta velocidad del momento exacto del impacto desde el punto de vista de la cabeza de quien lo sufre, proporciona información en tiempo real con una seria de comandos pre establecidos hacia un dispositivo </a:t>
            </a:r>
            <a:r>
              <a:rPr lang="es-ES" sz="2400" dirty="0" err="1" smtClean="0"/>
              <a:t>Bluetooh</a:t>
            </a:r>
            <a:r>
              <a:rPr lang="es-ES" sz="2400" dirty="0" smtClean="0"/>
              <a:t> emparejado, que permite obtener respuesta post- trauma.</a:t>
            </a:r>
          </a:p>
          <a:p>
            <a:pPr>
              <a:lnSpc>
                <a:spcPct val="90000"/>
              </a:lnSpc>
            </a:pPr>
            <a:r>
              <a:rPr lang="es-ES" sz="2400" dirty="0"/>
              <a:t> </a:t>
            </a:r>
            <a:r>
              <a:rPr lang="es-ES" sz="2400" dirty="0" smtClean="0"/>
              <a:t>Contiene una red de 40 sensores embebidos en el revestimiento del casco.</a:t>
            </a:r>
            <a:endParaRPr lang="es-PE" sz="2400" dirty="0"/>
          </a:p>
        </p:txBody>
      </p:sp>
    </p:spTree>
    <p:extLst>
      <p:ext uri="{BB962C8B-B14F-4D97-AF65-F5344CB8AC3E}">
        <p14:creationId xmlns:p14="http://schemas.microsoft.com/office/powerpoint/2010/main" val="20456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404664"/>
            <a:ext cx="9143998" cy="648072"/>
          </a:xfrm>
        </p:spPr>
        <p:txBody>
          <a:bodyPr rtlCol="0"/>
          <a:lstStyle/>
          <a:p>
            <a:pPr algn="ctr" rtl="0"/>
            <a:r>
              <a:rPr lang="es-ES" sz="4400" dirty="0" smtClean="0"/>
              <a:t>SENSOR DE CCD</a:t>
            </a:r>
            <a:endParaRPr lang="es-ES" sz="4400" dirty="0"/>
          </a:p>
        </p:txBody>
      </p:sp>
      <p:sp>
        <p:nvSpPr>
          <p:cNvPr id="4" name="Marcador de posición de texto 3"/>
          <p:cNvSpPr>
            <a:spLocks noGrp="1"/>
          </p:cNvSpPr>
          <p:nvPr>
            <p:ph type="body" sz="half" idx="2"/>
          </p:nvPr>
        </p:nvSpPr>
        <p:spPr>
          <a:xfrm>
            <a:off x="7894612" y="2953961"/>
            <a:ext cx="3139752" cy="3291475"/>
          </a:xfrm>
          <a:effectLst>
            <a:glow rad="139700">
              <a:schemeClr val="accent1">
                <a:satMod val="175000"/>
                <a:alpha val="40000"/>
              </a:schemeClr>
            </a:glow>
          </a:effectLst>
        </p:spPr>
        <p:txBody>
          <a:bodyPr rtlCol="0">
            <a:noAutofit/>
          </a:bodyPr>
          <a:lstStyle/>
          <a:p>
            <a:r>
              <a:rPr lang="es-PE" sz="2000" dirty="0">
                <a:latin typeface="+mj-lt"/>
              </a:rPr>
              <a:t>Este sensor es uno de los más comunes y más utilizados en la imagen digital. Proporciona buena calidad de imagen, pero por otro lado su fabricación es muy compleja y costosa, por lo que lo fabrican pocas empresas.</a:t>
            </a:r>
            <a:endParaRPr lang="es-ES" sz="2000" dirty="0">
              <a:latin typeface="+mj-lt"/>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t="1" b="-4090"/>
          <a:stretch/>
        </p:blipFill>
        <p:spPr>
          <a:xfrm>
            <a:off x="2205980" y="2060848"/>
            <a:ext cx="4490243" cy="3809223"/>
          </a:xfrm>
          <a:prstGeom prst="rect">
            <a:avLst/>
          </a:prstGeom>
          <a:effectLst>
            <a:glow rad="139700">
              <a:schemeClr val="accent1">
                <a:satMod val="175000"/>
                <a:alpha val="40000"/>
              </a:schemeClr>
            </a:glow>
          </a:effectLst>
        </p:spPr>
      </p:pic>
      <p:sp>
        <p:nvSpPr>
          <p:cNvPr id="8" name="Explosión 1 7"/>
          <p:cNvSpPr/>
          <p:nvPr/>
        </p:nvSpPr>
        <p:spPr>
          <a:xfrm>
            <a:off x="8038628" y="1268760"/>
            <a:ext cx="2326334" cy="1656184"/>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22.78</a:t>
            </a:r>
            <a:endParaRPr lang="es-PE" sz="2400" dirty="0"/>
          </a:p>
        </p:txBody>
      </p:sp>
      <p:sp>
        <p:nvSpPr>
          <p:cNvPr id="6" name="CuadroTexto 5"/>
          <p:cNvSpPr txBox="1"/>
          <p:nvPr/>
        </p:nvSpPr>
        <p:spPr>
          <a:xfrm>
            <a:off x="1522414" y="6216419"/>
            <a:ext cx="7200800" cy="313932"/>
          </a:xfrm>
          <a:prstGeom prst="rect">
            <a:avLst/>
          </a:prstGeom>
          <a:noFill/>
        </p:spPr>
        <p:txBody>
          <a:bodyPr wrap="square" rtlCol="0">
            <a:spAutoFit/>
          </a:bodyPr>
          <a:lstStyle/>
          <a:p>
            <a:pPr>
              <a:lnSpc>
                <a:spcPct val="90000"/>
              </a:lnSpc>
            </a:pPr>
            <a:r>
              <a:rPr lang="es-PE" sz="1600" dirty="0" smtClean="0">
                <a:latin typeface="+mj-lt"/>
              </a:rPr>
              <a:t>*Sistemas fotográficos, cámaras, telescopios.</a:t>
            </a:r>
            <a:endParaRPr lang="es-PE" sz="1600" dirty="0">
              <a:latin typeface="+mj-lt"/>
            </a:endParaRPr>
          </a:p>
        </p:txBody>
      </p:sp>
    </p:spTree>
    <p:extLst>
      <p:ext uri="{BB962C8B-B14F-4D97-AF65-F5344CB8AC3E}">
        <p14:creationId xmlns:p14="http://schemas.microsoft.com/office/powerpoint/2010/main" val="18970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7914" y="73083"/>
            <a:ext cx="9143998" cy="979653"/>
          </a:xfrm>
        </p:spPr>
        <p:txBody>
          <a:bodyPr rtlCol="0"/>
          <a:lstStyle/>
          <a:p>
            <a:pPr algn="ctr" rtl="0"/>
            <a:r>
              <a:rPr lang="es-ES" sz="4400" dirty="0" smtClean="0"/>
              <a:t>SENSOR DE HUELLAS DIGITALES</a:t>
            </a:r>
            <a:endParaRPr lang="es-ES" sz="4400" dirty="0"/>
          </a:p>
        </p:txBody>
      </p:sp>
      <p:sp>
        <p:nvSpPr>
          <p:cNvPr id="4" name="Marcador de posición de texto 3"/>
          <p:cNvSpPr>
            <a:spLocks noGrp="1"/>
          </p:cNvSpPr>
          <p:nvPr>
            <p:ph type="body" sz="half" idx="2"/>
          </p:nvPr>
        </p:nvSpPr>
        <p:spPr>
          <a:xfrm>
            <a:off x="1341883" y="2780928"/>
            <a:ext cx="2866059" cy="3384376"/>
          </a:xfrm>
        </p:spPr>
        <p:txBody>
          <a:bodyPr rtlCol="0">
            <a:noAutofit/>
          </a:bodyPr>
          <a:lstStyle/>
          <a:p>
            <a:pPr algn="r"/>
            <a:r>
              <a:rPr lang="es-PE" sz="2400" dirty="0">
                <a:latin typeface="+mj-lt"/>
              </a:rPr>
              <a:t>Este sensor este sensor tiene la capacidad de percibir los impactos que este o una superficie sujeto a este pueda recibir.</a:t>
            </a:r>
          </a:p>
        </p:txBody>
      </p:sp>
      <p:pic>
        <p:nvPicPr>
          <p:cNvPr id="3" name="Marcador de contenido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2324" y="1494806"/>
            <a:ext cx="4670498" cy="4670498"/>
          </a:xfrm>
          <a:prstGeom prst="rect">
            <a:avLst/>
          </a:prstGeom>
          <a:effectLst>
            <a:glow rad="139700">
              <a:schemeClr val="accent1">
                <a:satMod val="175000"/>
                <a:alpha val="40000"/>
              </a:schemeClr>
            </a:glow>
          </a:effectLst>
        </p:spPr>
      </p:pic>
      <p:sp>
        <p:nvSpPr>
          <p:cNvPr id="5" name="Explosión 1 4"/>
          <p:cNvSpPr/>
          <p:nvPr/>
        </p:nvSpPr>
        <p:spPr>
          <a:xfrm>
            <a:off x="1769677" y="980728"/>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99.00</a:t>
            </a:r>
          </a:p>
        </p:txBody>
      </p:sp>
      <p:sp>
        <p:nvSpPr>
          <p:cNvPr id="7" name="CuadroTexto 6"/>
          <p:cNvSpPr txBox="1"/>
          <p:nvPr/>
        </p:nvSpPr>
        <p:spPr>
          <a:xfrm>
            <a:off x="4438228" y="6237312"/>
            <a:ext cx="7200800" cy="313932"/>
          </a:xfrm>
          <a:prstGeom prst="rect">
            <a:avLst/>
          </a:prstGeom>
          <a:noFill/>
        </p:spPr>
        <p:txBody>
          <a:bodyPr wrap="square" rtlCol="0">
            <a:spAutoFit/>
          </a:bodyPr>
          <a:lstStyle/>
          <a:p>
            <a:pPr>
              <a:lnSpc>
                <a:spcPct val="90000"/>
              </a:lnSpc>
            </a:pPr>
            <a:r>
              <a:rPr lang="es-PE" sz="1600" dirty="0" smtClean="0">
                <a:latin typeface="+mj-lt"/>
              </a:rPr>
              <a:t>*Sistema de registro de usuario o reconocimiento.</a:t>
            </a:r>
            <a:endParaRPr lang="es-PE" sz="1600" dirty="0">
              <a:latin typeface="+mj-lt"/>
            </a:endParaRPr>
          </a:p>
        </p:txBody>
      </p:sp>
    </p:spTree>
    <p:extLst>
      <p:ext uri="{BB962C8B-B14F-4D97-AF65-F5344CB8AC3E}">
        <p14:creationId xmlns:p14="http://schemas.microsoft.com/office/powerpoint/2010/main" val="8506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600" dirty="0" err="1" smtClean="0"/>
              <a:t>Smartphones</a:t>
            </a:r>
            <a:r>
              <a:rPr lang="es-ES" sz="3600" dirty="0" smtClean="0"/>
              <a:t> con sensores de huella</a:t>
            </a:r>
            <a:endParaRPr lang="es-PE" sz="36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2492896"/>
            <a:ext cx="5905500" cy="3390900"/>
          </a:xfrm>
          <a:prstGeom prst="rect">
            <a:avLst/>
          </a:prstGeom>
        </p:spPr>
      </p:pic>
      <p:sp>
        <p:nvSpPr>
          <p:cNvPr id="4" name="CuadroTexto 3"/>
          <p:cNvSpPr txBox="1"/>
          <p:nvPr/>
        </p:nvSpPr>
        <p:spPr>
          <a:xfrm>
            <a:off x="6670476" y="2060848"/>
            <a:ext cx="4824536" cy="3083921"/>
          </a:xfrm>
          <a:prstGeom prst="rect">
            <a:avLst/>
          </a:prstGeom>
          <a:noFill/>
        </p:spPr>
        <p:txBody>
          <a:bodyPr wrap="square" rtlCol="0">
            <a:spAutoFit/>
          </a:bodyPr>
          <a:lstStyle/>
          <a:p>
            <a:pPr>
              <a:lnSpc>
                <a:spcPct val="90000"/>
              </a:lnSpc>
            </a:pPr>
            <a:r>
              <a:rPr lang="es-ES" dirty="0" smtClean="0"/>
              <a:t>Los sensore</a:t>
            </a:r>
            <a:r>
              <a:rPr lang="es-ES" dirty="0" smtClean="0"/>
              <a:t>s ópticos de huellas dactilares ofrecen una gama amplia de  características de autenticación únicas y seguras como la </a:t>
            </a:r>
            <a:r>
              <a:rPr lang="es-ES" dirty="0" err="1" smtClean="0"/>
              <a:t>Quantun</a:t>
            </a:r>
            <a:r>
              <a:rPr lang="es-ES" dirty="0" smtClean="0"/>
              <a:t> </a:t>
            </a:r>
            <a:r>
              <a:rPr lang="es-ES" dirty="0" err="1" smtClean="0"/>
              <a:t>Matcher</a:t>
            </a:r>
            <a:r>
              <a:rPr lang="es-ES" dirty="0" smtClean="0"/>
              <a:t> utilizando inteligencia artificial para distinguir entre posibles fraudes y dedos reales .</a:t>
            </a:r>
          </a:p>
          <a:p>
            <a:pPr>
              <a:lnSpc>
                <a:spcPct val="90000"/>
              </a:lnSpc>
            </a:pPr>
            <a:endParaRPr lang="es-ES" dirty="0"/>
          </a:p>
          <a:p>
            <a:pPr>
              <a:lnSpc>
                <a:spcPct val="90000"/>
              </a:lnSpc>
            </a:pPr>
            <a:r>
              <a:rPr lang="es-ES" dirty="0" smtClean="0"/>
              <a:t>La solución óptica de  Clear ID FS9500 de alto rendimiento funciona con los dedos húmedos, secos y fríos y también estará protegida por vidrio y a prueba de agua.</a:t>
            </a:r>
          </a:p>
          <a:p>
            <a:pPr>
              <a:lnSpc>
                <a:spcPct val="90000"/>
              </a:lnSpc>
            </a:pPr>
            <a:r>
              <a:rPr lang="es-ES" dirty="0" smtClean="0"/>
              <a:t>Ya están disponibles en dispositivos  de Samsung  desde el 9 y 12 de enero  del 2018.</a:t>
            </a:r>
            <a:endParaRPr lang="es-PE" dirty="0"/>
          </a:p>
        </p:txBody>
      </p:sp>
    </p:spTree>
    <p:extLst>
      <p:ext uri="{BB962C8B-B14F-4D97-AF65-F5344CB8AC3E}">
        <p14:creationId xmlns:p14="http://schemas.microsoft.com/office/powerpoint/2010/main" val="13814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404664"/>
            <a:ext cx="9143998" cy="648072"/>
          </a:xfrm>
        </p:spPr>
        <p:txBody>
          <a:bodyPr rtlCol="0"/>
          <a:lstStyle/>
          <a:p>
            <a:pPr algn="ctr" rtl="0"/>
            <a:r>
              <a:rPr lang="es-ES" sz="4400" dirty="0" smtClean="0"/>
              <a:t>SENSOR DE PROXIMIDAD</a:t>
            </a:r>
            <a:endParaRPr lang="es-ES" sz="4400" dirty="0"/>
          </a:p>
        </p:txBody>
      </p:sp>
      <p:sp>
        <p:nvSpPr>
          <p:cNvPr id="4" name="Marcador de posición de texto 3"/>
          <p:cNvSpPr>
            <a:spLocks noGrp="1"/>
          </p:cNvSpPr>
          <p:nvPr>
            <p:ph type="body" sz="half" idx="2"/>
          </p:nvPr>
        </p:nvSpPr>
        <p:spPr>
          <a:xfrm>
            <a:off x="7894612" y="2953961"/>
            <a:ext cx="2952328" cy="3291475"/>
          </a:xfrm>
          <a:effectLst>
            <a:glow rad="139700">
              <a:schemeClr val="accent1">
                <a:satMod val="175000"/>
                <a:alpha val="40000"/>
              </a:schemeClr>
            </a:glow>
          </a:effectLst>
        </p:spPr>
        <p:txBody>
          <a:bodyPr rtlCol="0">
            <a:noAutofit/>
          </a:bodyPr>
          <a:lstStyle/>
          <a:p>
            <a:r>
              <a:rPr lang="es-PE" sz="2200" dirty="0">
                <a:latin typeface="+mj-lt"/>
              </a:rPr>
              <a:t>El sensor HC-SR04 es un sensor de distancia de bajo costo, su uso es muy frecuente en la robótica, utiliza transductores de ultrasonido para detectar objetos.</a:t>
            </a:r>
            <a:endParaRPr lang="es-ES" sz="2200" dirty="0">
              <a:latin typeface="+mj-lt"/>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4083" y1="17538" x2="20833" y2="3595"/>
                        <a14:foregroundMark x1="13000" y1="14052" x2="17583" y2="6754"/>
                        <a14:foregroundMark x1="12500" y1="19281" x2="12500" y2="12200"/>
                      </a14:backgroundRemoval>
                    </a14:imgEffect>
                  </a14:imgLayer>
                </a14:imgProps>
              </a:ext>
              <a:ext uri="{28A0092B-C50C-407E-A947-70E740481C1C}">
                <a14:useLocalDpi xmlns:a14="http://schemas.microsoft.com/office/drawing/2010/main" val="0"/>
              </a:ext>
            </a:extLst>
          </a:blip>
          <a:stretch>
            <a:fillRect/>
          </a:stretch>
        </p:blipFill>
        <p:spPr>
          <a:xfrm>
            <a:off x="2349996" y="2119645"/>
            <a:ext cx="4490243" cy="3435035"/>
          </a:xfrm>
          <a:prstGeom prst="rect">
            <a:avLst/>
          </a:prstGeom>
          <a:effectLst>
            <a:glow rad="139700">
              <a:schemeClr val="accent1">
                <a:satMod val="175000"/>
                <a:alpha val="40000"/>
              </a:schemeClr>
            </a:glow>
          </a:effectLst>
        </p:spPr>
      </p:pic>
      <p:sp>
        <p:nvSpPr>
          <p:cNvPr id="8" name="Explosión 1 7"/>
          <p:cNvSpPr/>
          <p:nvPr/>
        </p:nvSpPr>
        <p:spPr>
          <a:xfrm>
            <a:off x="8038628" y="1268760"/>
            <a:ext cx="2326334" cy="1656184"/>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6.50</a:t>
            </a:r>
            <a:endParaRPr lang="es-PE" sz="2400" dirty="0"/>
          </a:p>
        </p:txBody>
      </p:sp>
      <p:sp>
        <p:nvSpPr>
          <p:cNvPr id="6" name="CuadroTexto 5"/>
          <p:cNvSpPr txBox="1"/>
          <p:nvPr/>
        </p:nvSpPr>
        <p:spPr>
          <a:xfrm>
            <a:off x="1524855" y="6245436"/>
            <a:ext cx="7200800" cy="313932"/>
          </a:xfrm>
          <a:prstGeom prst="rect">
            <a:avLst/>
          </a:prstGeom>
          <a:noFill/>
        </p:spPr>
        <p:txBody>
          <a:bodyPr wrap="square" rtlCol="0">
            <a:spAutoFit/>
          </a:bodyPr>
          <a:lstStyle/>
          <a:p>
            <a:pPr>
              <a:lnSpc>
                <a:spcPct val="90000"/>
              </a:lnSpc>
            </a:pPr>
            <a:r>
              <a:rPr lang="es-PE" sz="1600" dirty="0" smtClean="0">
                <a:latin typeface="+mj-lt"/>
              </a:rPr>
              <a:t>*Sistemas robóticos, mecanismo para invidentes.</a:t>
            </a:r>
            <a:endParaRPr lang="es-PE" sz="1600" dirty="0">
              <a:latin typeface="+mj-lt"/>
            </a:endParaRPr>
          </a:p>
        </p:txBody>
      </p:sp>
    </p:spTree>
    <p:extLst>
      <p:ext uri="{BB962C8B-B14F-4D97-AF65-F5344CB8AC3E}">
        <p14:creationId xmlns:p14="http://schemas.microsoft.com/office/powerpoint/2010/main" val="25658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7914" y="73083"/>
            <a:ext cx="9143998" cy="979653"/>
          </a:xfrm>
        </p:spPr>
        <p:txBody>
          <a:bodyPr rtlCol="0"/>
          <a:lstStyle/>
          <a:p>
            <a:pPr algn="ctr" rtl="0"/>
            <a:r>
              <a:rPr lang="es-ES" sz="4400" dirty="0" smtClean="0"/>
              <a:t>SENSOR DE CAZA</a:t>
            </a:r>
            <a:endParaRPr lang="es-ES" sz="4400" dirty="0"/>
          </a:p>
        </p:txBody>
      </p:sp>
      <p:sp>
        <p:nvSpPr>
          <p:cNvPr id="4" name="Marcador de posición de texto 3"/>
          <p:cNvSpPr>
            <a:spLocks noGrp="1"/>
          </p:cNvSpPr>
          <p:nvPr>
            <p:ph type="body" sz="half" idx="2"/>
          </p:nvPr>
        </p:nvSpPr>
        <p:spPr>
          <a:xfrm>
            <a:off x="1341883" y="2780928"/>
            <a:ext cx="2866059" cy="3384376"/>
          </a:xfrm>
        </p:spPr>
        <p:txBody>
          <a:bodyPr rtlCol="0">
            <a:noAutofit/>
          </a:bodyPr>
          <a:lstStyle/>
          <a:p>
            <a:pPr algn="r"/>
            <a:r>
              <a:rPr lang="es-PE" sz="2200" dirty="0">
                <a:latin typeface="+mj-lt"/>
              </a:rPr>
              <a:t>Este sensor  te permitirá realizar una detección de línea de forma fácil, rápida y precisa línea para que realices aplicaciones de detección de línea.</a:t>
            </a:r>
          </a:p>
        </p:txBody>
      </p:sp>
      <p:sp>
        <p:nvSpPr>
          <p:cNvPr id="5" name="Explosión 1 4"/>
          <p:cNvSpPr/>
          <p:nvPr/>
        </p:nvSpPr>
        <p:spPr>
          <a:xfrm>
            <a:off x="1769677" y="980728"/>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11.27</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5426">
            <a:off x="5434265" y="1757694"/>
            <a:ext cx="4404564" cy="4404562"/>
          </a:xfrm>
          <a:prstGeom prst="rect">
            <a:avLst/>
          </a:prstGeom>
          <a:effectLst>
            <a:glow rad="139700">
              <a:schemeClr val="accent1">
                <a:satMod val="175000"/>
                <a:alpha val="40000"/>
              </a:schemeClr>
            </a:glow>
          </a:effectLst>
        </p:spPr>
      </p:pic>
      <p:sp>
        <p:nvSpPr>
          <p:cNvPr id="8" name="CuadroTexto 7"/>
          <p:cNvSpPr txBox="1"/>
          <p:nvPr/>
        </p:nvSpPr>
        <p:spPr>
          <a:xfrm>
            <a:off x="4438228" y="6165304"/>
            <a:ext cx="6912768" cy="584775"/>
          </a:xfrm>
          <a:prstGeom prst="rect">
            <a:avLst/>
          </a:prstGeom>
          <a:noFill/>
        </p:spPr>
        <p:txBody>
          <a:bodyPr wrap="square" rtlCol="0">
            <a:spAutoFit/>
          </a:bodyPr>
          <a:lstStyle/>
          <a:p>
            <a:pPr fontAlgn="base"/>
            <a:r>
              <a:rPr lang="es-PE" sz="1600" dirty="0">
                <a:latin typeface="+mj-lt"/>
              </a:rPr>
              <a:t>Detección de presencia o ausencia de </a:t>
            </a:r>
            <a:r>
              <a:rPr lang="es-PE" sz="1600" dirty="0" smtClean="0">
                <a:latin typeface="+mj-lt"/>
              </a:rPr>
              <a:t>objetos, detección </a:t>
            </a:r>
            <a:r>
              <a:rPr lang="es-PE" sz="1600" dirty="0">
                <a:latin typeface="+mj-lt"/>
              </a:rPr>
              <a:t>de </a:t>
            </a:r>
            <a:r>
              <a:rPr lang="es-PE" sz="1600" dirty="0" smtClean="0">
                <a:latin typeface="+mj-lt"/>
              </a:rPr>
              <a:t>posición, seguimiento</a:t>
            </a:r>
            <a:r>
              <a:rPr lang="es-PE" sz="1600" dirty="0">
                <a:latin typeface="+mj-lt"/>
              </a:rPr>
              <a:t> de línea en </a:t>
            </a:r>
            <a:r>
              <a:rPr lang="es-PE" sz="1600" dirty="0" smtClean="0">
                <a:latin typeface="+mj-lt"/>
              </a:rPr>
              <a:t>robótica.</a:t>
            </a:r>
            <a:endParaRPr lang="es-PE" sz="1600" dirty="0">
              <a:latin typeface="+mj-lt"/>
            </a:endParaRPr>
          </a:p>
        </p:txBody>
      </p:sp>
    </p:spTree>
    <p:extLst>
      <p:ext uri="{BB962C8B-B14F-4D97-AF65-F5344CB8AC3E}">
        <p14:creationId xmlns:p14="http://schemas.microsoft.com/office/powerpoint/2010/main" val="145170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404664"/>
            <a:ext cx="9143998" cy="648072"/>
          </a:xfrm>
        </p:spPr>
        <p:txBody>
          <a:bodyPr rtlCol="0"/>
          <a:lstStyle/>
          <a:p>
            <a:pPr algn="ctr" rtl="0"/>
            <a:r>
              <a:rPr lang="es-ES" sz="4400" dirty="0" smtClean="0"/>
              <a:t>SENSOR DE LATIDOS DEL CORAZON</a:t>
            </a:r>
            <a:endParaRPr lang="es-ES" sz="4400" dirty="0"/>
          </a:p>
        </p:txBody>
      </p:sp>
      <p:sp>
        <p:nvSpPr>
          <p:cNvPr id="4" name="Marcador de posición de texto 3"/>
          <p:cNvSpPr>
            <a:spLocks noGrp="1"/>
          </p:cNvSpPr>
          <p:nvPr>
            <p:ph type="body" sz="half" idx="2"/>
          </p:nvPr>
        </p:nvSpPr>
        <p:spPr>
          <a:xfrm>
            <a:off x="7894612" y="2953961"/>
            <a:ext cx="2880320" cy="3291475"/>
          </a:xfrm>
          <a:effectLst>
            <a:glow rad="139700">
              <a:schemeClr val="accent1">
                <a:satMod val="175000"/>
                <a:alpha val="40000"/>
              </a:schemeClr>
            </a:glow>
          </a:effectLst>
        </p:spPr>
        <p:txBody>
          <a:bodyPr rtlCol="0">
            <a:noAutofit/>
          </a:bodyPr>
          <a:lstStyle/>
          <a:p>
            <a:r>
              <a:rPr lang="es-PE" sz="2000" dirty="0">
                <a:latin typeface="+mj-lt"/>
              </a:rPr>
              <a:t>El sensor funciona con un sensor de ritmo cardiaco óptico, una etapa de amplificación y un filtro para el ruido, lo cual hace que su señal de salida sea confiable y estable. </a:t>
            </a:r>
            <a:endParaRPr lang="es-ES" sz="2000" dirty="0">
              <a:latin typeface="+mj-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020" y="1916832"/>
            <a:ext cx="3840660" cy="3840660"/>
          </a:xfrm>
          <a:prstGeom prst="rect">
            <a:avLst/>
          </a:prstGeom>
          <a:effectLst>
            <a:glow rad="139700">
              <a:schemeClr val="accent1">
                <a:satMod val="175000"/>
                <a:alpha val="40000"/>
              </a:schemeClr>
            </a:glow>
          </a:effectLst>
        </p:spPr>
      </p:pic>
      <p:sp>
        <p:nvSpPr>
          <p:cNvPr id="8" name="Explosión 1 7"/>
          <p:cNvSpPr/>
          <p:nvPr/>
        </p:nvSpPr>
        <p:spPr>
          <a:xfrm>
            <a:off x="8038628" y="1268760"/>
            <a:ext cx="2326334" cy="1656184"/>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20.00</a:t>
            </a:r>
            <a:endParaRPr lang="es-PE" sz="2400" dirty="0"/>
          </a:p>
        </p:txBody>
      </p:sp>
    </p:spTree>
    <p:extLst>
      <p:ext uri="{BB962C8B-B14F-4D97-AF65-F5344CB8AC3E}">
        <p14:creationId xmlns:p14="http://schemas.microsoft.com/office/powerpoint/2010/main" val="81313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WEBIBLIOGRAFIA :</a:t>
            </a:r>
            <a:endParaRPr lang="es-PE" dirty="0"/>
          </a:p>
        </p:txBody>
      </p:sp>
      <p:sp>
        <p:nvSpPr>
          <p:cNvPr id="3" name="CuadroTexto 2"/>
          <p:cNvSpPr txBox="1"/>
          <p:nvPr/>
        </p:nvSpPr>
        <p:spPr>
          <a:xfrm>
            <a:off x="1701924" y="1844824"/>
            <a:ext cx="8784976" cy="4745915"/>
          </a:xfrm>
          <a:prstGeom prst="rect">
            <a:avLst/>
          </a:prstGeom>
          <a:noFill/>
        </p:spPr>
        <p:txBody>
          <a:bodyPr wrap="square" rtlCol="0">
            <a:spAutoFit/>
          </a:bodyPr>
          <a:lstStyle/>
          <a:p>
            <a:pPr marL="457200" indent="-457200">
              <a:lnSpc>
                <a:spcPct val="90000"/>
              </a:lnSpc>
              <a:buFont typeface="+mj-lt"/>
              <a:buAutoNum type="arabicPeriod"/>
            </a:pPr>
            <a:r>
              <a:rPr lang="es-PE" sz="2400" dirty="0">
                <a:hlinkClick r:id="rId2"/>
              </a:rPr>
              <a:t>https://www.luisllamas.es/arduino-detector-lineas-tcrt5000l</a:t>
            </a:r>
            <a:r>
              <a:rPr lang="es-PE" sz="2400" dirty="0" smtClean="0">
                <a:hlinkClick r:id="rId2"/>
              </a:rPr>
              <a:t>/</a:t>
            </a:r>
            <a:endParaRPr lang="es-PE" sz="2400" dirty="0" smtClean="0"/>
          </a:p>
          <a:p>
            <a:pPr marL="457200" indent="-457200">
              <a:lnSpc>
                <a:spcPct val="90000"/>
              </a:lnSpc>
              <a:buFont typeface="+mj-lt"/>
              <a:buAutoNum type="arabicPeriod"/>
            </a:pPr>
            <a:r>
              <a:rPr lang="es-PE" sz="2400" dirty="0">
                <a:hlinkClick r:id="rId3"/>
              </a:rPr>
              <a:t>http://</a:t>
            </a:r>
            <a:r>
              <a:rPr lang="es-PE" sz="2400" dirty="0" smtClean="0">
                <a:hlinkClick r:id="rId3"/>
              </a:rPr>
              <a:t>www.electronicoscaldas.com/infrarrojos/626-sensor-optico-reflectivo-tcrt5000l.html</a:t>
            </a:r>
            <a:endParaRPr lang="es-PE" sz="2400" dirty="0" smtClean="0"/>
          </a:p>
          <a:p>
            <a:pPr marL="457200" indent="-457200">
              <a:lnSpc>
                <a:spcPct val="90000"/>
              </a:lnSpc>
              <a:buFont typeface="+mj-lt"/>
              <a:buAutoNum type="arabicPeriod"/>
            </a:pPr>
            <a:r>
              <a:rPr lang="es-PE" sz="2400" dirty="0">
                <a:hlinkClick r:id="rId4"/>
              </a:rPr>
              <a:t>https://prezi.com/dqqnwejurmla/aplicaciones-del-sensor-de-imagen</a:t>
            </a:r>
            <a:r>
              <a:rPr lang="es-PE" sz="2400" dirty="0" smtClean="0">
                <a:hlinkClick r:id="rId4"/>
              </a:rPr>
              <a:t>/</a:t>
            </a:r>
            <a:endParaRPr lang="es-PE" sz="2400" dirty="0" smtClean="0"/>
          </a:p>
          <a:p>
            <a:pPr marL="457200" indent="-457200">
              <a:lnSpc>
                <a:spcPct val="90000"/>
              </a:lnSpc>
              <a:buFont typeface="+mj-lt"/>
              <a:buAutoNum type="arabicPeriod"/>
            </a:pPr>
            <a:r>
              <a:rPr lang="es-PE" sz="2400" dirty="0">
                <a:hlinkClick r:id="rId5"/>
              </a:rPr>
              <a:t>http://</a:t>
            </a:r>
            <a:r>
              <a:rPr lang="es-PE" sz="2400" dirty="0" smtClean="0">
                <a:hlinkClick r:id="rId5"/>
              </a:rPr>
              <a:t>www.monografias.com/trabajos10/humed/humed.shtml</a:t>
            </a:r>
            <a:endParaRPr lang="es-PE" sz="2400" dirty="0" smtClean="0"/>
          </a:p>
          <a:p>
            <a:pPr marL="457200" indent="-457200">
              <a:lnSpc>
                <a:spcPct val="90000"/>
              </a:lnSpc>
              <a:buFont typeface="+mj-lt"/>
              <a:buAutoNum type="arabicPeriod"/>
            </a:pPr>
            <a:r>
              <a:rPr lang="es-PE" sz="2400" dirty="0">
                <a:hlinkClick r:id="rId6"/>
              </a:rPr>
              <a:t>https://www.prometec.net/sensor-pir</a:t>
            </a:r>
            <a:r>
              <a:rPr lang="es-PE" sz="2400" dirty="0" smtClean="0">
                <a:hlinkClick r:id="rId6"/>
              </a:rPr>
              <a:t>/#</a:t>
            </a:r>
            <a:endParaRPr lang="es-PE" sz="2400" dirty="0" smtClean="0"/>
          </a:p>
          <a:p>
            <a:pPr marL="457200" indent="-457200">
              <a:lnSpc>
                <a:spcPct val="90000"/>
              </a:lnSpc>
              <a:buFont typeface="+mj-lt"/>
              <a:buAutoNum type="arabicPeriod"/>
            </a:pPr>
            <a:r>
              <a:rPr lang="es-PE" sz="2400" dirty="0">
                <a:hlinkClick r:id="rId7"/>
              </a:rPr>
              <a:t>http://</a:t>
            </a:r>
            <a:r>
              <a:rPr lang="es-PE" sz="2400" dirty="0" smtClean="0">
                <a:hlinkClick r:id="rId7"/>
              </a:rPr>
              <a:t>thelastlabproject.blogspot.pe/2010/12/aplicaciones-de-los-sensores.html</a:t>
            </a:r>
            <a:endParaRPr lang="es-PE" sz="2400" dirty="0" smtClean="0"/>
          </a:p>
          <a:p>
            <a:pPr marL="457200" indent="-457200">
              <a:lnSpc>
                <a:spcPct val="90000"/>
              </a:lnSpc>
              <a:buFont typeface="+mj-lt"/>
              <a:buAutoNum type="arabicPeriod"/>
            </a:pPr>
            <a:r>
              <a:rPr lang="es-PE" sz="2400" dirty="0">
                <a:hlinkClick r:id="rId8"/>
              </a:rPr>
              <a:t>https://hetpro-store.com/TUTORIALES/sensor-de-gas-mq2</a:t>
            </a:r>
            <a:r>
              <a:rPr lang="es-PE" sz="2400" dirty="0" smtClean="0">
                <a:hlinkClick r:id="rId8"/>
              </a:rPr>
              <a:t>/</a:t>
            </a:r>
            <a:endParaRPr lang="es-PE" sz="2400" dirty="0" smtClean="0"/>
          </a:p>
          <a:p>
            <a:pPr marL="457200" indent="-457200">
              <a:lnSpc>
                <a:spcPct val="90000"/>
              </a:lnSpc>
              <a:buFont typeface="+mj-lt"/>
              <a:buAutoNum type="arabicPeriod"/>
            </a:pPr>
            <a:r>
              <a:rPr lang="es-PE" sz="2400" dirty="0">
                <a:hlinkClick r:id="rId9"/>
              </a:rPr>
              <a:t>http://www.instructables.com/id/Lector-De-Huella-Digital-Arduino</a:t>
            </a:r>
            <a:r>
              <a:rPr lang="es-PE" sz="2400" dirty="0" smtClean="0">
                <a:hlinkClick r:id="rId9"/>
              </a:rPr>
              <a:t>/</a:t>
            </a:r>
            <a:endParaRPr lang="es-PE" sz="2400" dirty="0" smtClean="0"/>
          </a:p>
          <a:p>
            <a:pPr marL="457200" indent="-457200">
              <a:lnSpc>
                <a:spcPct val="90000"/>
              </a:lnSpc>
              <a:buFont typeface="+mj-lt"/>
              <a:buAutoNum type="arabicPeriod"/>
            </a:pPr>
            <a:r>
              <a:rPr lang="es-PE" sz="2400" dirty="0">
                <a:hlinkClick r:id="rId10"/>
              </a:rPr>
              <a:t>https://electronicastore.net/producto/modulo-ky-031-sensor-de-impacto-arduino-o-micro</a:t>
            </a:r>
            <a:r>
              <a:rPr lang="es-PE" sz="2400" dirty="0" smtClean="0">
                <a:hlinkClick r:id="rId10"/>
              </a:rPr>
              <a:t>/</a:t>
            </a:r>
            <a:endParaRPr lang="es-PE" sz="2400" dirty="0" smtClean="0"/>
          </a:p>
        </p:txBody>
      </p:sp>
    </p:spTree>
    <p:extLst>
      <p:ext uri="{BB962C8B-B14F-4D97-AF65-F5344CB8AC3E}">
        <p14:creationId xmlns:p14="http://schemas.microsoft.com/office/powerpoint/2010/main" val="16971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a:r>
              <a:rPr lang="es-ES" sz="5400" dirty="0" smtClean="0"/>
              <a:t>SENSOR DE HUMO Y GAS</a:t>
            </a:r>
            <a:endParaRPr lang="es-ES" sz="2000" dirty="0"/>
          </a:p>
        </p:txBody>
      </p:sp>
      <p:sp>
        <p:nvSpPr>
          <p:cNvPr id="4" name="Marcador de posición de texto 3"/>
          <p:cNvSpPr>
            <a:spLocks noGrp="1"/>
          </p:cNvSpPr>
          <p:nvPr>
            <p:ph type="body" sz="half" idx="2"/>
          </p:nvPr>
        </p:nvSpPr>
        <p:spPr>
          <a:xfrm>
            <a:off x="1522414" y="3429000"/>
            <a:ext cx="2743200" cy="2775636"/>
          </a:xfrm>
        </p:spPr>
        <p:txBody>
          <a:bodyPr rtlCol="0">
            <a:noAutofit/>
          </a:bodyPr>
          <a:lstStyle/>
          <a:p>
            <a:pPr algn="r">
              <a:lnSpc>
                <a:spcPct val="100000"/>
              </a:lnSpc>
            </a:pPr>
            <a:r>
              <a:rPr lang="es-PE" sz="2200" dirty="0">
                <a:latin typeface="+mj-lt"/>
              </a:rPr>
              <a:t>Estos sensores son adecuados para detectar GLP, propano, metano, alcohol, hidrógeno, humo. Siendo más sensible al GLP y propano.</a:t>
            </a:r>
            <a:endParaRPr lang="es-ES" sz="2200" dirty="0">
              <a:latin typeface="+mj-lt"/>
            </a:endParaRPr>
          </a:p>
        </p:txBody>
      </p:sp>
      <p:pic>
        <p:nvPicPr>
          <p:cNvPr id="3" name="Marcador de contenido 2"/>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12522" b="17234"/>
          <a:stretch/>
        </p:blipFill>
        <p:spPr>
          <a:xfrm>
            <a:off x="4674296" y="1916832"/>
            <a:ext cx="5740596" cy="4032448"/>
          </a:xfrm>
          <a:prstGeom prst="rect">
            <a:avLst/>
          </a:prstGeom>
          <a:effectLst>
            <a:glow rad="139700">
              <a:schemeClr val="accent1">
                <a:satMod val="175000"/>
                <a:alpha val="40000"/>
              </a:schemeClr>
            </a:glow>
          </a:effectLst>
        </p:spPr>
      </p:pic>
      <p:sp>
        <p:nvSpPr>
          <p:cNvPr id="5" name="Explosión 1 4"/>
          <p:cNvSpPr/>
          <p:nvPr/>
        </p:nvSpPr>
        <p:spPr>
          <a:xfrm>
            <a:off x="1684177" y="1484784"/>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10.00</a:t>
            </a:r>
            <a:endParaRPr lang="es-PE" sz="2400" dirty="0"/>
          </a:p>
        </p:txBody>
      </p:sp>
      <p:sp>
        <p:nvSpPr>
          <p:cNvPr id="6" name="CuadroTexto 5"/>
          <p:cNvSpPr txBox="1"/>
          <p:nvPr/>
        </p:nvSpPr>
        <p:spPr>
          <a:xfrm>
            <a:off x="4674296" y="6204636"/>
            <a:ext cx="5992116" cy="313932"/>
          </a:xfrm>
          <a:prstGeom prst="rect">
            <a:avLst/>
          </a:prstGeom>
          <a:noFill/>
        </p:spPr>
        <p:txBody>
          <a:bodyPr wrap="square" rtlCol="0">
            <a:spAutoFit/>
          </a:bodyPr>
          <a:lstStyle/>
          <a:p>
            <a:pPr>
              <a:lnSpc>
                <a:spcPct val="90000"/>
              </a:lnSpc>
            </a:pPr>
            <a:r>
              <a:rPr lang="es-PE" sz="1600" dirty="0" smtClean="0">
                <a:latin typeface="+mj-lt"/>
              </a:rPr>
              <a:t>*Alarma contra incendios</a:t>
            </a:r>
            <a:endParaRPr lang="es-PE" sz="1600" dirty="0">
              <a:latin typeface="+mj-lt"/>
            </a:endParaRPr>
          </a:p>
        </p:txBody>
      </p:sp>
    </p:spTree>
    <p:extLst>
      <p:ext uri="{BB962C8B-B14F-4D97-AF65-F5344CB8AC3E}">
        <p14:creationId xmlns:p14="http://schemas.microsoft.com/office/powerpoint/2010/main" val="13235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210146"/>
          </a:xfrm>
        </p:spPr>
        <p:txBody>
          <a:bodyPr rtlCol="0"/>
          <a:lstStyle/>
          <a:p>
            <a:pPr algn="ctr" rtl="0"/>
            <a:r>
              <a:rPr lang="es-ES" sz="4000" dirty="0" smtClean="0"/>
              <a:t>SENSOR DE MOVIMIENTON O DE PRECENCIA</a:t>
            </a:r>
            <a:endParaRPr lang="es-ES" sz="4000" dirty="0"/>
          </a:p>
        </p:txBody>
      </p:sp>
      <p:sp>
        <p:nvSpPr>
          <p:cNvPr id="4" name="Marcador de posición de texto 3"/>
          <p:cNvSpPr>
            <a:spLocks noGrp="1"/>
          </p:cNvSpPr>
          <p:nvPr>
            <p:ph type="body" sz="half" idx="2"/>
          </p:nvPr>
        </p:nvSpPr>
        <p:spPr>
          <a:xfrm>
            <a:off x="7945288" y="2780928"/>
            <a:ext cx="3405708" cy="3168352"/>
          </a:xfrm>
        </p:spPr>
        <p:txBody>
          <a:bodyPr rtlCol="0">
            <a:noAutofit/>
          </a:bodyPr>
          <a:lstStyle/>
          <a:p>
            <a:r>
              <a:rPr lang="es-PE" sz="2200" dirty="0">
                <a:latin typeface="+mj-lt"/>
              </a:rPr>
              <a:t>Los sensores PIR se basan en la medición de la radiación infrarroja. Todos los </a:t>
            </a:r>
            <a:r>
              <a:rPr lang="es-PE" sz="2200" dirty="0" smtClean="0">
                <a:latin typeface="+mj-lt"/>
              </a:rPr>
              <a:t>cuerpos emiten </a:t>
            </a:r>
            <a:r>
              <a:rPr lang="es-PE" sz="2200" dirty="0">
                <a:latin typeface="+mj-lt"/>
              </a:rPr>
              <a:t>una cierta cantidad de energía infrarroja, mayor cuanto mayor es su temperatura.</a:t>
            </a:r>
            <a:endParaRPr lang="es-ES" sz="2200" dirty="0">
              <a:latin typeface="+mj-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972" y="1484784"/>
            <a:ext cx="4752528" cy="4752528"/>
          </a:xfrm>
          <a:prstGeom prst="rect">
            <a:avLst/>
          </a:prstGeom>
          <a:effectLst>
            <a:glow rad="139700">
              <a:schemeClr val="accent1">
                <a:satMod val="175000"/>
                <a:alpha val="40000"/>
              </a:schemeClr>
            </a:glow>
          </a:effectLst>
        </p:spPr>
      </p:pic>
      <p:sp>
        <p:nvSpPr>
          <p:cNvPr id="8" name="Explosión 1 7"/>
          <p:cNvSpPr/>
          <p:nvPr/>
        </p:nvSpPr>
        <p:spPr>
          <a:xfrm>
            <a:off x="7945288" y="1196752"/>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9.00</a:t>
            </a:r>
            <a:endParaRPr lang="es-PE" sz="2400" dirty="0"/>
          </a:p>
        </p:txBody>
      </p:sp>
      <p:sp>
        <p:nvSpPr>
          <p:cNvPr id="6" name="CuadroTexto 5"/>
          <p:cNvSpPr txBox="1"/>
          <p:nvPr/>
        </p:nvSpPr>
        <p:spPr>
          <a:xfrm>
            <a:off x="1629916" y="6237312"/>
            <a:ext cx="7632848" cy="535531"/>
          </a:xfrm>
          <a:prstGeom prst="rect">
            <a:avLst/>
          </a:prstGeom>
          <a:noFill/>
        </p:spPr>
        <p:txBody>
          <a:bodyPr wrap="square" rtlCol="0">
            <a:spAutoFit/>
          </a:bodyPr>
          <a:lstStyle/>
          <a:p>
            <a:pPr>
              <a:lnSpc>
                <a:spcPct val="90000"/>
              </a:lnSpc>
            </a:pPr>
            <a:r>
              <a:rPr lang="es-PE" sz="1600" dirty="0">
                <a:latin typeface="+mj-lt"/>
              </a:rPr>
              <a:t>*sistema de detección de </a:t>
            </a:r>
            <a:r>
              <a:rPr lang="es-PE" sz="1600" dirty="0" smtClean="0">
                <a:latin typeface="+mj-lt"/>
              </a:rPr>
              <a:t>intrusos, escaleras </a:t>
            </a:r>
            <a:r>
              <a:rPr lang="es-PE" sz="1600" dirty="0">
                <a:latin typeface="+mj-lt"/>
              </a:rPr>
              <a:t>comunitarias o aseos públicos para encender la luz en cuanto detecta el movimiento.</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Sistema Inteligente de Iluminación por Intel Lumen</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49" y="3715525"/>
            <a:ext cx="7021404" cy="2731765"/>
          </a:xfrm>
          <a:prstGeom prst="rect">
            <a:avLst/>
          </a:prstGeom>
        </p:spPr>
      </p:pic>
      <p:sp>
        <p:nvSpPr>
          <p:cNvPr id="4" name="CuadroTexto 3"/>
          <p:cNvSpPr txBox="1"/>
          <p:nvPr/>
        </p:nvSpPr>
        <p:spPr>
          <a:xfrm>
            <a:off x="693812" y="1628800"/>
            <a:ext cx="10945216" cy="2086725"/>
          </a:xfrm>
          <a:prstGeom prst="rect">
            <a:avLst/>
          </a:prstGeom>
          <a:noFill/>
        </p:spPr>
        <p:txBody>
          <a:bodyPr wrap="square" rtlCol="0">
            <a:spAutoFit/>
          </a:bodyPr>
          <a:lstStyle/>
          <a:p>
            <a:pPr>
              <a:lnSpc>
                <a:spcPct val="90000"/>
              </a:lnSpc>
            </a:pPr>
            <a:r>
              <a:rPr lang="es-PE" dirty="0" smtClean="0"/>
              <a:t>Este sistema se encarga de proporcionar  luz en el momento, lugar e intensidad necesaria. Intel Lumen desarrollo un sistema inteligente de iluminación integrando tecnología LED con conexiones inalámbricas y un software de control. </a:t>
            </a:r>
          </a:p>
          <a:p>
            <a:pPr>
              <a:lnSpc>
                <a:spcPct val="90000"/>
              </a:lnSpc>
            </a:pPr>
            <a:r>
              <a:rPr lang="es-PE" dirty="0" smtClean="0"/>
              <a:t>Contiene:</a:t>
            </a:r>
          </a:p>
          <a:p>
            <a:pPr>
              <a:lnSpc>
                <a:spcPct val="90000"/>
              </a:lnSpc>
            </a:pPr>
            <a:r>
              <a:rPr lang="es-PE" b="1" dirty="0" smtClean="0"/>
              <a:t>Sensores de movimientos </a:t>
            </a:r>
            <a:r>
              <a:rPr lang="es-PE" dirty="0" smtClean="0"/>
              <a:t>(una vez detectan presencia  aumentan la intensidad de iluminación por el tiempo que este programado en el software de control y se mantendrán apagadas hasta que detecten movimiento).</a:t>
            </a:r>
          </a:p>
          <a:p>
            <a:pPr>
              <a:lnSpc>
                <a:spcPct val="90000"/>
              </a:lnSpc>
            </a:pPr>
            <a:r>
              <a:rPr lang="es-PE" b="1" dirty="0" smtClean="0"/>
              <a:t>Sensores de luz natural </a:t>
            </a:r>
            <a:r>
              <a:rPr lang="es-PE" dirty="0" smtClean="0"/>
              <a:t>(Las luminarias aumentara o disminuirán la intensidad lumínica de acuerdo a cuanta luz natural habrá en el ambiente)</a:t>
            </a:r>
            <a:endParaRPr lang="es-PE" b="1" dirty="0"/>
          </a:p>
        </p:txBody>
      </p:sp>
      <p:sp>
        <p:nvSpPr>
          <p:cNvPr id="5" name="CuadroTexto 4"/>
          <p:cNvSpPr txBox="1"/>
          <p:nvPr/>
        </p:nvSpPr>
        <p:spPr>
          <a:xfrm>
            <a:off x="7822090" y="3913395"/>
            <a:ext cx="3672922" cy="2336024"/>
          </a:xfrm>
          <a:prstGeom prst="rect">
            <a:avLst/>
          </a:prstGeom>
          <a:noFill/>
        </p:spPr>
        <p:txBody>
          <a:bodyPr wrap="square" rtlCol="0">
            <a:spAutoFit/>
          </a:bodyPr>
          <a:lstStyle/>
          <a:p>
            <a:pPr>
              <a:lnSpc>
                <a:spcPct val="90000"/>
              </a:lnSpc>
            </a:pPr>
            <a:r>
              <a:rPr lang="es-PE" b="1" dirty="0" smtClean="0"/>
              <a:t>Comunicación inalámbrica </a:t>
            </a:r>
            <a:r>
              <a:rPr lang="es-PE" dirty="0" smtClean="0"/>
              <a:t>(es la comunicación que hay entre el software de control y las luminarias, teniendo un control de una en una o por zonas.</a:t>
            </a:r>
          </a:p>
          <a:p>
            <a:pPr>
              <a:lnSpc>
                <a:spcPct val="90000"/>
              </a:lnSpc>
            </a:pPr>
            <a:r>
              <a:rPr lang="es-PE" b="1" dirty="0" smtClean="0"/>
              <a:t>Software de Control </a:t>
            </a:r>
            <a:r>
              <a:rPr lang="es-PE" dirty="0" smtClean="0"/>
              <a:t>( gestión , programación, reportes en su totalidad de las luminarias en tiempo y espacio conectado con la nube)</a:t>
            </a:r>
            <a:endParaRPr lang="es-PE" b="1" dirty="0"/>
          </a:p>
        </p:txBody>
      </p:sp>
    </p:spTree>
    <p:extLst>
      <p:ext uri="{BB962C8B-B14F-4D97-AF65-F5344CB8AC3E}">
        <p14:creationId xmlns:p14="http://schemas.microsoft.com/office/powerpoint/2010/main" val="17340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548680"/>
            <a:ext cx="5317171" cy="363846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388" y="2852936"/>
            <a:ext cx="6078580" cy="3638464"/>
          </a:xfrm>
          <a:prstGeom prst="rect">
            <a:avLst/>
          </a:prstGeom>
        </p:spPr>
      </p:pic>
      <p:sp>
        <p:nvSpPr>
          <p:cNvPr id="4" name="CuadroTexto 3"/>
          <p:cNvSpPr txBox="1"/>
          <p:nvPr/>
        </p:nvSpPr>
        <p:spPr>
          <a:xfrm>
            <a:off x="5857128" y="548680"/>
            <a:ext cx="5112568" cy="432048"/>
          </a:xfrm>
          <a:prstGeom prst="rect">
            <a:avLst/>
          </a:prstGeom>
          <a:noFill/>
        </p:spPr>
        <p:txBody>
          <a:bodyPr wrap="square" rtlCol="0">
            <a:spAutoFit/>
          </a:bodyPr>
          <a:lstStyle/>
          <a:p>
            <a:pPr>
              <a:lnSpc>
                <a:spcPct val="90000"/>
              </a:lnSpc>
            </a:pPr>
            <a:r>
              <a:rPr lang="es-PE" sz="2400" dirty="0" smtClean="0"/>
              <a:t>COMUNICACIÓN INALAMBRICA</a:t>
            </a:r>
            <a:endParaRPr lang="es-PE" sz="2400" dirty="0"/>
          </a:p>
        </p:txBody>
      </p:sp>
      <p:sp>
        <p:nvSpPr>
          <p:cNvPr id="5" name="CuadroTexto 4"/>
          <p:cNvSpPr txBox="1"/>
          <p:nvPr/>
        </p:nvSpPr>
        <p:spPr>
          <a:xfrm>
            <a:off x="610383" y="5949280"/>
            <a:ext cx="5112568" cy="432048"/>
          </a:xfrm>
          <a:prstGeom prst="rect">
            <a:avLst/>
          </a:prstGeom>
          <a:noFill/>
        </p:spPr>
        <p:txBody>
          <a:bodyPr wrap="square" rtlCol="0">
            <a:spAutoFit/>
          </a:bodyPr>
          <a:lstStyle/>
          <a:p>
            <a:pPr algn="r">
              <a:lnSpc>
                <a:spcPct val="90000"/>
              </a:lnSpc>
            </a:pPr>
            <a:r>
              <a:rPr lang="es-PE" sz="2400" dirty="0" smtClean="0"/>
              <a:t>SOFTWARE DE CONTROL</a:t>
            </a:r>
            <a:endParaRPr lang="es-PE" sz="2400" dirty="0"/>
          </a:p>
        </p:txBody>
      </p:sp>
    </p:spTree>
    <p:extLst>
      <p:ext uri="{BB962C8B-B14F-4D97-AF65-F5344CB8AC3E}">
        <p14:creationId xmlns:p14="http://schemas.microsoft.com/office/powerpoint/2010/main" val="33483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7914" y="73083"/>
            <a:ext cx="9143998" cy="1426170"/>
          </a:xfrm>
        </p:spPr>
        <p:txBody>
          <a:bodyPr rtlCol="0"/>
          <a:lstStyle/>
          <a:p>
            <a:pPr algn="ctr" rtl="0"/>
            <a:r>
              <a:rPr lang="es-ES" sz="4800" dirty="0" smtClean="0"/>
              <a:t>SENSOR DE TEMPERATURA Y HUMEDAD</a:t>
            </a:r>
            <a:endParaRPr lang="es-ES" sz="4800" dirty="0"/>
          </a:p>
        </p:txBody>
      </p:sp>
      <p:sp>
        <p:nvSpPr>
          <p:cNvPr id="4" name="Marcador de posición de texto 3"/>
          <p:cNvSpPr>
            <a:spLocks noGrp="1"/>
          </p:cNvSpPr>
          <p:nvPr>
            <p:ph type="body" sz="half" idx="2"/>
          </p:nvPr>
        </p:nvSpPr>
        <p:spPr>
          <a:xfrm>
            <a:off x="1341884" y="2852936"/>
            <a:ext cx="3009230" cy="3384376"/>
          </a:xfrm>
        </p:spPr>
        <p:txBody>
          <a:bodyPr rtlCol="0">
            <a:noAutofit/>
          </a:bodyPr>
          <a:lstStyle/>
          <a:p>
            <a:pPr algn="r"/>
            <a:r>
              <a:rPr lang="es-PE" sz="2200" dirty="0">
                <a:latin typeface="+mj-lt"/>
              </a:rPr>
              <a:t>Este sensor trabaja con un rango de medición de temperatura de 0 a 50 °C con precisión de ±2.0 °C y un rango de humedad de 20% a 90% RH con precisión de 4% RH</a:t>
            </a:r>
            <a:r>
              <a:rPr lang="es-PE" sz="2250" dirty="0"/>
              <a:t>.</a:t>
            </a:r>
            <a:endParaRPr lang="es-ES" sz="2250" dirty="0"/>
          </a:p>
        </p:txBody>
      </p:sp>
      <p:pic>
        <p:nvPicPr>
          <p:cNvPr id="3" name="Marcador de contenido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8370" y="1916832"/>
            <a:ext cx="4032448" cy="4032448"/>
          </a:xfrm>
          <a:prstGeom prst="rect">
            <a:avLst/>
          </a:prstGeom>
          <a:effectLst>
            <a:glow rad="139700">
              <a:schemeClr val="accent1">
                <a:satMod val="175000"/>
                <a:alpha val="40000"/>
              </a:schemeClr>
            </a:glow>
          </a:effectLst>
        </p:spPr>
      </p:pic>
      <p:sp>
        <p:nvSpPr>
          <p:cNvPr id="5" name="Explosión 1 4"/>
          <p:cNvSpPr/>
          <p:nvPr/>
        </p:nvSpPr>
        <p:spPr>
          <a:xfrm>
            <a:off x="1769677" y="1052736"/>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9.00</a:t>
            </a:r>
            <a:endParaRPr lang="es-PE" sz="2400" dirty="0"/>
          </a:p>
        </p:txBody>
      </p:sp>
      <p:sp>
        <p:nvSpPr>
          <p:cNvPr id="6" name="CuadroTexto 5"/>
          <p:cNvSpPr txBox="1"/>
          <p:nvPr/>
        </p:nvSpPr>
        <p:spPr>
          <a:xfrm>
            <a:off x="4438228" y="6237312"/>
            <a:ext cx="7200800" cy="535531"/>
          </a:xfrm>
          <a:prstGeom prst="rect">
            <a:avLst/>
          </a:prstGeom>
          <a:noFill/>
        </p:spPr>
        <p:txBody>
          <a:bodyPr wrap="square" rtlCol="0">
            <a:spAutoFit/>
          </a:bodyPr>
          <a:lstStyle/>
          <a:p>
            <a:pPr>
              <a:lnSpc>
                <a:spcPct val="90000"/>
              </a:lnSpc>
            </a:pPr>
            <a:r>
              <a:rPr lang="es-PE" sz="1600" dirty="0" smtClean="0">
                <a:latin typeface="+mj-lt"/>
              </a:rPr>
              <a:t>*Industrial: Refrigeración, secadores, monitoreo de líneas de suministro de aire.</a:t>
            </a:r>
            <a:endParaRPr lang="es-PE" sz="1600" dirty="0">
              <a:latin typeface="+mj-lt"/>
            </a:endParaRPr>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210146"/>
          </a:xfrm>
        </p:spPr>
        <p:txBody>
          <a:bodyPr>
            <a:noAutofit/>
          </a:bodyPr>
          <a:lstStyle/>
          <a:p>
            <a:pPr algn="ctr"/>
            <a:r>
              <a:rPr lang="es-PE" dirty="0" smtClean="0"/>
              <a:t>Sistema Inteligente de Monitoreo de Temperatura, Humedad, </a:t>
            </a:r>
            <a:r>
              <a:rPr lang="es-PE" dirty="0" err="1" smtClean="0"/>
              <a:t>Ph</a:t>
            </a:r>
            <a:r>
              <a:rPr lang="es-PE" dirty="0" smtClean="0"/>
              <a:t> y sustancias toxicas</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2132856"/>
            <a:ext cx="6494978" cy="3728996"/>
          </a:xfrm>
          <a:prstGeom prst="rect">
            <a:avLst/>
          </a:prstGeom>
        </p:spPr>
      </p:pic>
      <p:sp>
        <p:nvSpPr>
          <p:cNvPr id="4" name="CuadroTexto 3"/>
          <p:cNvSpPr txBox="1"/>
          <p:nvPr/>
        </p:nvSpPr>
        <p:spPr>
          <a:xfrm>
            <a:off x="7246540" y="2219944"/>
            <a:ext cx="3960440" cy="4053417"/>
          </a:xfrm>
          <a:prstGeom prst="rect">
            <a:avLst/>
          </a:prstGeom>
          <a:noFill/>
        </p:spPr>
        <p:txBody>
          <a:bodyPr wrap="square" rtlCol="0">
            <a:spAutoFit/>
          </a:bodyPr>
          <a:lstStyle/>
          <a:p>
            <a:pPr>
              <a:lnSpc>
                <a:spcPct val="90000"/>
              </a:lnSpc>
            </a:pPr>
            <a:r>
              <a:rPr lang="es-PE" dirty="0" smtClean="0"/>
              <a:t>Es un placa modular inteligente de monitoreo, contiene diversos sensores que nos permitirán tener parámetros de humedad , temperatura, </a:t>
            </a:r>
            <a:r>
              <a:rPr lang="es-PE" dirty="0" err="1" smtClean="0"/>
              <a:t>ph</a:t>
            </a:r>
            <a:r>
              <a:rPr lang="es-PE" dirty="0" smtClean="0"/>
              <a:t> , algunas sustancias toxicas como gases.  </a:t>
            </a:r>
          </a:p>
          <a:p>
            <a:pPr>
              <a:lnSpc>
                <a:spcPct val="90000"/>
              </a:lnSpc>
            </a:pPr>
            <a:r>
              <a:rPr lang="es-PE" dirty="0" smtClean="0"/>
              <a:t>Consta de una pequeña caja que lleva placas y circuitos integrados , podrá distinguir la magnitud del incendio, inundación o sustancias toxicas , y de inmediato emitirá un mensaje de alerta vía Twitter , correo o SMS  a los propietarios del controlador, en algunos casos podrá generar un actuador de acuerdos a los datos recibidos , todo es almacenado en la Nube.</a:t>
            </a:r>
          </a:p>
          <a:p>
            <a:pPr>
              <a:lnSpc>
                <a:spcPct val="90000"/>
              </a:lnSpc>
            </a:pPr>
            <a:endParaRPr lang="es-PE" sz="1600" dirty="0"/>
          </a:p>
        </p:txBody>
      </p:sp>
      <p:sp>
        <p:nvSpPr>
          <p:cNvPr id="5" name="CuadroTexto 4"/>
          <p:cNvSpPr txBox="1"/>
          <p:nvPr/>
        </p:nvSpPr>
        <p:spPr>
          <a:xfrm>
            <a:off x="549796" y="6075959"/>
            <a:ext cx="10873208" cy="867930"/>
          </a:xfrm>
          <a:prstGeom prst="rect">
            <a:avLst/>
          </a:prstGeom>
          <a:noFill/>
        </p:spPr>
        <p:txBody>
          <a:bodyPr wrap="square" rtlCol="0">
            <a:spAutoFit/>
          </a:bodyPr>
          <a:lstStyle/>
          <a:p>
            <a:pPr>
              <a:lnSpc>
                <a:spcPct val="90000"/>
              </a:lnSpc>
            </a:pPr>
            <a:r>
              <a:rPr lang="es-PE" sz="1600" dirty="0" smtClean="0"/>
              <a:t>*Fuente: </a:t>
            </a:r>
            <a:r>
              <a:rPr lang="es-PE" sz="1600" dirty="0" smtClean="0">
                <a:hlinkClick r:id="rId3"/>
              </a:rPr>
              <a:t>http</a:t>
            </a:r>
            <a:r>
              <a:rPr lang="es-PE" sz="1600" dirty="0">
                <a:hlinkClick r:id="rId3"/>
              </a:rPr>
              <a:t>://agriculturers.com/un-sistema-inteligente-para-el-monitoreo-de-temperatura-humedad-ph-y-sustancias-toxicas</a:t>
            </a:r>
            <a:r>
              <a:rPr lang="es-PE" sz="1600" dirty="0" smtClean="0">
                <a:hlinkClick r:id="rId3"/>
              </a:rPr>
              <a:t>/</a:t>
            </a:r>
            <a:endParaRPr lang="es-PE" sz="1600" dirty="0" smtClean="0"/>
          </a:p>
          <a:p>
            <a:pPr>
              <a:lnSpc>
                <a:spcPct val="90000"/>
              </a:lnSpc>
            </a:pPr>
            <a:endParaRPr lang="es-PE" sz="2400" dirty="0"/>
          </a:p>
        </p:txBody>
      </p:sp>
    </p:spTree>
    <p:extLst>
      <p:ext uri="{BB962C8B-B14F-4D97-AF65-F5344CB8AC3E}">
        <p14:creationId xmlns:p14="http://schemas.microsoft.com/office/powerpoint/2010/main" val="37798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4" y="404664"/>
            <a:ext cx="9143998" cy="648072"/>
          </a:xfrm>
        </p:spPr>
        <p:txBody>
          <a:bodyPr rtlCol="0"/>
          <a:lstStyle/>
          <a:p>
            <a:pPr algn="ctr" rtl="0"/>
            <a:r>
              <a:rPr lang="es-ES" sz="4400" dirty="0" smtClean="0"/>
              <a:t>SENSOR DE FOTOELECTRICO</a:t>
            </a:r>
            <a:endParaRPr lang="es-ES" sz="4400" dirty="0"/>
          </a:p>
        </p:txBody>
      </p:sp>
      <p:sp>
        <p:nvSpPr>
          <p:cNvPr id="4" name="Marcador de posición de texto 3"/>
          <p:cNvSpPr>
            <a:spLocks noGrp="1"/>
          </p:cNvSpPr>
          <p:nvPr>
            <p:ph type="body" sz="half" idx="2"/>
          </p:nvPr>
        </p:nvSpPr>
        <p:spPr>
          <a:xfrm>
            <a:off x="7923212" y="3120075"/>
            <a:ext cx="3787824" cy="3096344"/>
          </a:xfrm>
          <a:effectLst>
            <a:glow rad="139700">
              <a:schemeClr val="accent1">
                <a:satMod val="175000"/>
                <a:alpha val="40000"/>
              </a:schemeClr>
            </a:glow>
          </a:effectLst>
        </p:spPr>
        <p:txBody>
          <a:bodyPr rtlCol="0">
            <a:noAutofit/>
          </a:bodyPr>
          <a:lstStyle/>
          <a:p>
            <a:r>
              <a:rPr lang="es-PE" sz="2200" dirty="0">
                <a:latin typeface="+mj-lt"/>
              </a:rPr>
              <a:t>Sensor con </a:t>
            </a:r>
            <a:r>
              <a:rPr lang="es-PE" sz="2200" dirty="0" smtClean="0">
                <a:latin typeface="+mj-lt"/>
              </a:rPr>
              <a:t>opto acoplador </a:t>
            </a:r>
            <a:r>
              <a:rPr lang="es-PE" sz="2200" dirty="0">
                <a:latin typeface="+mj-lt"/>
              </a:rPr>
              <a:t>IR para detectar paso entre el emisor y </a:t>
            </a:r>
            <a:r>
              <a:rPr lang="es-PE" sz="2200" dirty="0" smtClean="0">
                <a:latin typeface="+mj-lt"/>
              </a:rPr>
              <a:t>receptor.</a:t>
            </a:r>
            <a:endParaRPr lang="es-PE" sz="2200" dirty="0">
              <a:latin typeface="+mj-lt"/>
            </a:endParaRPr>
          </a:p>
          <a:p>
            <a:r>
              <a:rPr lang="es-PE" sz="2200" dirty="0" smtClean="0">
                <a:latin typeface="+mj-lt"/>
              </a:rPr>
              <a:t>Con </a:t>
            </a:r>
            <a:r>
              <a:rPr lang="es-PE" sz="2200" dirty="0">
                <a:latin typeface="+mj-lt"/>
              </a:rPr>
              <a:t>este método se puede detectar el número de obstrucciones en un periodo de tiempo y calcular la velocidad.</a:t>
            </a:r>
            <a:endParaRPr lang="es-ES" sz="2200" dirty="0">
              <a:latin typeface="+mj-l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988" y="1772816"/>
            <a:ext cx="4320480" cy="4320480"/>
          </a:xfrm>
          <a:prstGeom prst="rect">
            <a:avLst/>
          </a:prstGeom>
          <a:effectLst>
            <a:glow rad="139700">
              <a:schemeClr val="accent1">
                <a:satMod val="175000"/>
                <a:alpha val="40000"/>
              </a:schemeClr>
            </a:glow>
          </a:effectLst>
        </p:spPr>
      </p:pic>
      <p:sp>
        <p:nvSpPr>
          <p:cNvPr id="8" name="Explosión 1 7"/>
          <p:cNvSpPr/>
          <p:nvPr/>
        </p:nvSpPr>
        <p:spPr>
          <a:xfrm>
            <a:off x="7945288" y="1268760"/>
            <a:ext cx="2419674" cy="1643492"/>
          </a:xfrm>
          <a:prstGeom prst="irregularSeal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PE" sz="2400" dirty="0" smtClean="0"/>
              <a:t>s/. 8.00</a:t>
            </a:r>
            <a:endParaRPr lang="es-PE" sz="2400" dirty="0"/>
          </a:p>
        </p:txBody>
      </p:sp>
      <p:sp>
        <p:nvSpPr>
          <p:cNvPr id="6" name="CuadroTexto 5"/>
          <p:cNvSpPr txBox="1"/>
          <p:nvPr/>
        </p:nvSpPr>
        <p:spPr>
          <a:xfrm>
            <a:off x="1522414" y="6216419"/>
            <a:ext cx="7200800" cy="535531"/>
          </a:xfrm>
          <a:prstGeom prst="rect">
            <a:avLst/>
          </a:prstGeom>
          <a:noFill/>
        </p:spPr>
        <p:txBody>
          <a:bodyPr wrap="square" rtlCol="0">
            <a:spAutoFit/>
          </a:bodyPr>
          <a:lstStyle/>
          <a:p>
            <a:pPr>
              <a:lnSpc>
                <a:spcPct val="90000"/>
              </a:lnSpc>
            </a:pPr>
            <a:r>
              <a:rPr lang="es-PE" sz="1600" dirty="0">
                <a:latin typeface="+mj-lt"/>
              </a:rPr>
              <a:t>*Detectar el paso de un producto (Industrial), </a:t>
            </a:r>
            <a:r>
              <a:rPr lang="es-PE" sz="1600" dirty="0" smtClean="0">
                <a:latin typeface="+mj-lt"/>
              </a:rPr>
              <a:t>controlar </a:t>
            </a:r>
            <a:r>
              <a:rPr lang="es-PE" sz="1600" dirty="0">
                <a:latin typeface="+mj-lt"/>
              </a:rPr>
              <a:t>que la altura o la anchura de un producto sea la adecuada</a:t>
            </a:r>
          </a:p>
        </p:txBody>
      </p:sp>
    </p:spTree>
    <p:extLst>
      <p:ext uri="{BB962C8B-B14F-4D97-AF65-F5344CB8AC3E}">
        <p14:creationId xmlns:p14="http://schemas.microsoft.com/office/powerpoint/2010/main" val="13087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Cortinas Fotoeléctricas de </a:t>
            </a:r>
            <a:r>
              <a:rPr lang="es-PE" dirty="0"/>
              <a:t>S</a:t>
            </a:r>
            <a:r>
              <a:rPr lang="es-PE" dirty="0" smtClean="0"/>
              <a:t>eguridad</a:t>
            </a:r>
            <a:endParaRPr lang="es-PE"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9" y="1988840"/>
            <a:ext cx="2112235" cy="1584176"/>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89" y="4274858"/>
            <a:ext cx="2112235" cy="1584176"/>
          </a:xfrm>
          <a:prstGeom prst="rect">
            <a:avLst/>
          </a:prstGeom>
        </p:spPr>
      </p:pic>
      <p:sp>
        <p:nvSpPr>
          <p:cNvPr id="5" name="CuadroTexto 4"/>
          <p:cNvSpPr txBox="1"/>
          <p:nvPr/>
        </p:nvSpPr>
        <p:spPr>
          <a:xfrm>
            <a:off x="3286100" y="2165715"/>
            <a:ext cx="4752528" cy="3693319"/>
          </a:xfrm>
          <a:prstGeom prst="rect">
            <a:avLst/>
          </a:prstGeom>
          <a:noFill/>
        </p:spPr>
        <p:txBody>
          <a:bodyPr wrap="square" rtlCol="0">
            <a:spAutoFit/>
          </a:bodyPr>
          <a:lstStyle/>
          <a:p>
            <a:pPr algn="just">
              <a:lnSpc>
                <a:spcPct val="90000"/>
              </a:lnSpc>
            </a:pPr>
            <a:r>
              <a:rPr lang="es-PE" sz="2000" dirty="0" smtClean="0"/>
              <a:t>A nivel industrial las cortinas y barreras fotoeléctricas  de seguridad se usan e lugares donde las piezas  de maquinas pueden dañar a mercancía como a personas del entorno.</a:t>
            </a:r>
          </a:p>
          <a:p>
            <a:pPr algn="just">
              <a:lnSpc>
                <a:spcPct val="90000"/>
              </a:lnSpc>
            </a:pPr>
            <a:r>
              <a:rPr lang="es-PE" sz="2000" dirty="0" smtClean="0"/>
              <a:t>Dichas cortinas fotoeléctricas se componen de un emisor y un receptor óptico.</a:t>
            </a:r>
          </a:p>
          <a:p>
            <a:pPr algn="just">
              <a:lnSpc>
                <a:spcPct val="90000"/>
              </a:lnSpc>
            </a:pPr>
            <a:r>
              <a:rPr lang="es-PE" sz="2000" dirty="0"/>
              <a:t>Los sensores fotoeléctricos de seguridad de la gama OY están divididos en cortinas fotoeléctricas de seguridad y barreras fotoeléctricas de </a:t>
            </a:r>
            <a:r>
              <a:rPr lang="es-PE" sz="2000" dirty="0" smtClean="0"/>
              <a:t>seguridad</a:t>
            </a:r>
            <a:r>
              <a:rPr lang="es-PE" sz="2000" dirty="0"/>
              <a:t>, </a:t>
            </a:r>
            <a:r>
              <a:rPr lang="es-PE" sz="2000" dirty="0" smtClean="0"/>
              <a:t>el </a:t>
            </a:r>
            <a:r>
              <a:rPr lang="es-PE" sz="2000" dirty="0"/>
              <a:t>ancho de la zona protegida (alcance) es la distancia máxima entre el emisor y el receptor.</a:t>
            </a:r>
            <a:endParaRPr lang="es-PE" sz="2000" dirty="0" smtClean="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804" y="2705382"/>
            <a:ext cx="3148750" cy="2361564"/>
          </a:xfrm>
          <a:prstGeom prst="rect">
            <a:avLst/>
          </a:prstGeom>
        </p:spPr>
      </p:pic>
    </p:spTree>
    <p:extLst>
      <p:ext uri="{BB962C8B-B14F-4D97-AF65-F5344CB8AC3E}">
        <p14:creationId xmlns:p14="http://schemas.microsoft.com/office/powerpoint/2010/main" val="24279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656</TotalTime>
  <Words>1082</Words>
  <Application>Microsoft Office PowerPoint</Application>
  <PresentationFormat>Personalizado</PresentationFormat>
  <Paragraphs>88</Paragraphs>
  <Slides>18</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Consolas</vt:lpstr>
      <vt:lpstr>Corbel</vt:lpstr>
      <vt:lpstr>Pizarra 16 x 9</vt:lpstr>
      <vt:lpstr>10 SENSORES</vt:lpstr>
      <vt:lpstr>SENSOR DE HUMO Y GAS</vt:lpstr>
      <vt:lpstr>SENSOR DE MOVIMIENTON O DE PRECENCIA</vt:lpstr>
      <vt:lpstr>Sistema Inteligente de Iluminación por Intel Lumen</vt:lpstr>
      <vt:lpstr>Presentación de PowerPoint</vt:lpstr>
      <vt:lpstr>SENSOR DE TEMPERATURA Y HUMEDAD</vt:lpstr>
      <vt:lpstr>Sistema Inteligente de Monitoreo de Temperatura, Humedad, Ph y sustancias toxicas</vt:lpstr>
      <vt:lpstr>SENSOR DE FOTOELECTRICO</vt:lpstr>
      <vt:lpstr>Cortinas Fotoeléctricas de Seguridad</vt:lpstr>
      <vt:lpstr>SENSOR DE IMPACTO</vt:lpstr>
      <vt:lpstr>Smart Helmet Sensor System</vt:lpstr>
      <vt:lpstr>SENSOR DE CCD</vt:lpstr>
      <vt:lpstr>SENSOR DE HUELLAS DIGITALES</vt:lpstr>
      <vt:lpstr>Smartphones con sensores de huella</vt:lpstr>
      <vt:lpstr>SENSOR DE PROXIMIDAD</vt:lpstr>
      <vt:lpstr>SENSOR DE CAZA</vt:lpstr>
      <vt:lpstr>SENSOR DE LATIDOS DEL CORAZON</vt:lpstr>
      <vt:lpstr>WEBIBLIOGRAFIA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SENSORES</dc:title>
  <dc:creator>erik caqui</dc:creator>
  <cp:lastModifiedBy>erik caqui</cp:lastModifiedBy>
  <cp:revision>30</cp:revision>
  <dcterms:created xsi:type="dcterms:W3CDTF">2018-03-22T15:41:44Z</dcterms:created>
  <dcterms:modified xsi:type="dcterms:W3CDTF">2018-03-28T15:36:43Z</dcterms:modified>
</cp:coreProperties>
</file>